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3.svg" ContentType="image/svg+xml"/>
  <Override PartName="/ppt/media/image3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7" r:id="rId13"/>
    <p:sldId id="278" r:id="rId14"/>
    <p:sldId id="279" r:id="rId15"/>
    <p:sldId id="280" r:id="rId16"/>
    <p:sldId id="281" r:id="rId17"/>
    <p:sldId id="282" r:id="rId18"/>
    <p:sldId id="283" r:id="rId19"/>
    <p:sldId id="274" r:id="rId20"/>
    <p:sldId id="276" r:id="rId21"/>
    <p:sldId id="277" r:id="rId22"/>
  </p:sldIdLst>
  <p:sldSz cx="18288000" cy="10287000"/>
  <p:notesSz cx="6858000" cy="9144000"/>
  <p:embeddedFontLst>
    <p:embeddedFont>
      <p:font typeface="Calibri" panose="020F050202020403020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jpeg"/><Relationship Id="rId2" Type="http://schemas.openxmlformats.org/officeDocument/2006/relationships/image" Target="../media/image22.jpeg"/><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sv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3218" t="-22650" r="-7570"/>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3" name="Freeform 3"/>
          <p:cNvSpPr/>
          <p:nvPr/>
        </p:nvSpPr>
        <p:spPr>
          <a:xfrm>
            <a:off x="8239323" y="3346401"/>
            <a:ext cx="460706" cy="882885"/>
          </a:xfrm>
          <a:custGeom>
            <a:avLst/>
            <a:gdLst/>
            <a:ahLst/>
            <a:cxnLst/>
            <a:rect l="l" t="t" r="r" b="b"/>
            <a:pathLst>
              <a:path w="460706" h="882885">
                <a:moveTo>
                  <a:pt x="0" y="0"/>
                </a:moveTo>
                <a:lnTo>
                  <a:pt x="460706" y="0"/>
                </a:lnTo>
                <a:lnTo>
                  <a:pt x="460706" y="882885"/>
                </a:lnTo>
                <a:lnTo>
                  <a:pt x="0" y="882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latin typeface="Times New Roman" panose="02020603050405020304" pitchFamily="18" charset="0"/>
              <a:cs typeface="Times New Roman" panose="02020603050405020304" pitchFamily="18" charset="0"/>
            </a:endParaRPr>
          </a:p>
        </p:txBody>
      </p:sp>
      <p:sp>
        <p:nvSpPr>
          <p:cNvPr id="4" name="TextBox 4"/>
          <p:cNvSpPr txBox="1"/>
          <p:nvPr/>
        </p:nvSpPr>
        <p:spPr>
          <a:xfrm>
            <a:off x="2622472" y="3749339"/>
            <a:ext cx="13043057" cy="2710775"/>
          </a:xfrm>
          <a:prstGeom prst="rect">
            <a:avLst/>
          </a:prstGeom>
        </p:spPr>
        <p:txBody>
          <a:bodyPr lIns="0" tIns="0" rIns="0" bIns="0" rtlCol="0" anchor="t">
            <a:spAutoFit/>
          </a:bodyPr>
          <a:lstStyle/>
          <a:p>
            <a:pPr algn="ctr">
              <a:lnSpc>
                <a:spcPts val="22260"/>
              </a:lnSpc>
              <a:spcBef>
                <a:spcPct val="0"/>
              </a:spcBef>
            </a:pPr>
            <a:r>
              <a:rPr lang="en-US" sz="15900">
                <a:solidFill>
                  <a:srgbClr val="FFFFFF"/>
                </a:solidFill>
                <a:latin typeface="Times New Roman" panose="02020603050405020304" pitchFamily="18" charset="0"/>
                <a:ea typeface="League Spartan"/>
                <a:cs typeface="Times New Roman" panose="02020603050405020304" pitchFamily="18" charset="0"/>
                <a:sym typeface="League Spartan"/>
              </a:rPr>
              <a:t>AGRIFARM</a:t>
            </a:r>
            <a:endParaRPr lang="en-US" sz="15900">
              <a:solidFill>
                <a:srgbClr val="FFFFFF"/>
              </a:solidFill>
              <a:latin typeface="Times New Roman" panose="02020603050405020304" pitchFamily="18" charset="0"/>
              <a:ea typeface="League Spartan"/>
              <a:cs typeface="Times New Roman" panose="02020603050405020304" pitchFamily="18" charset="0"/>
              <a:sym typeface="League Spartan"/>
            </a:endParaRPr>
          </a:p>
        </p:txBody>
      </p:sp>
      <p:sp>
        <p:nvSpPr>
          <p:cNvPr id="5" name="TextBox 5"/>
          <p:cNvSpPr txBox="1"/>
          <p:nvPr/>
        </p:nvSpPr>
        <p:spPr>
          <a:xfrm>
            <a:off x="5250931" y="7352287"/>
            <a:ext cx="7786138" cy="1607464"/>
          </a:xfrm>
          <a:prstGeom prst="rect">
            <a:avLst/>
          </a:prstGeom>
        </p:spPr>
        <p:txBody>
          <a:bodyPr lIns="0" tIns="0" rIns="0" bIns="0" rtlCol="0" anchor="t">
            <a:spAutoFit/>
          </a:bodyPr>
          <a:lstStyle/>
          <a:p>
            <a:pPr algn="ctr">
              <a:lnSpc>
                <a:spcPts val="4325"/>
              </a:lnSpc>
            </a:pPr>
            <a:r>
              <a:rPr lang="en-US" sz="3090" dirty="0">
                <a:solidFill>
                  <a:srgbClr val="FFFFFF"/>
                </a:solidFill>
                <a:latin typeface="Times New Roman" panose="02020603050405020304" pitchFamily="18" charset="0"/>
                <a:ea typeface="Garet"/>
                <a:cs typeface="Times New Roman" panose="02020603050405020304" pitchFamily="18" charset="0"/>
                <a:sym typeface="Garet"/>
              </a:rPr>
              <a:t>Project by:</a:t>
            </a:r>
            <a:endParaRPr lang="en-US" sz="3090" dirty="0">
              <a:solidFill>
                <a:srgbClr val="FFFFFF"/>
              </a:solidFill>
              <a:latin typeface="Times New Roman" panose="02020603050405020304" pitchFamily="18" charset="0"/>
              <a:ea typeface="Garet"/>
              <a:cs typeface="Times New Roman" panose="02020603050405020304" pitchFamily="18" charset="0"/>
              <a:sym typeface="Garet"/>
            </a:endParaRPr>
          </a:p>
          <a:p>
            <a:pPr algn="ctr">
              <a:lnSpc>
                <a:spcPts val="4325"/>
              </a:lnSpc>
            </a:pPr>
            <a:r>
              <a:rPr lang="en-US" sz="3090" b="1" dirty="0">
                <a:solidFill>
                  <a:srgbClr val="FFFFFF"/>
                </a:solidFill>
                <a:latin typeface="Times New Roman" panose="02020603050405020304" pitchFamily="18" charset="0"/>
                <a:ea typeface="Garet"/>
                <a:cs typeface="Times New Roman" panose="02020603050405020304" pitchFamily="18" charset="0"/>
                <a:sym typeface="Garet"/>
              </a:rPr>
              <a:t>DARSHAN R.</a:t>
            </a:r>
            <a:endParaRPr lang="en-US" sz="3090" b="1" dirty="0">
              <a:solidFill>
                <a:srgbClr val="FFFFFF"/>
              </a:solidFill>
              <a:latin typeface="Times New Roman" panose="02020603050405020304" pitchFamily="18" charset="0"/>
              <a:ea typeface="Garet"/>
              <a:cs typeface="Times New Roman" panose="02020603050405020304" pitchFamily="18" charset="0"/>
              <a:sym typeface="Garet"/>
            </a:endParaRPr>
          </a:p>
          <a:p>
            <a:pPr algn="ctr">
              <a:lnSpc>
                <a:spcPts val="4325"/>
              </a:lnSpc>
              <a:spcBef>
                <a:spcPct val="0"/>
              </a:spcBef>
            </a:pPr>
            <a:r>
              <a:rPr lang="en-US" sz="3090" b="1" dirty="0">
                <a:solidFill>
                  <a:srgbClr val="FFFFFF"/>
                </a:solidFill>
                <a:latin typeface="Times New Roman" panose="02020603050405020304" pitchFamily="18" charset="0"/>
                <a:ea typeface="Garet"/>
                <a:cs typeface="Times New Roman" panose="02020603050405020304" pitchFamily="18" charset="0"/>
                <a:sym typeface="Garet"/>
              </a:rPr>
              <a:t>M  KUSUMA</a:t>
            </a:r>
            <a:endParaRPr lang="en-US" sz="3090" b="1" dirty="0">
              <a:solidFill>
                <a:srgbClr val="FFFFFF"/>
              </a:solidFill>
              <a:latin typeface="Times New Roman" panose="02020603050405020304" pitchFamily="18" charset="0"/>
              <a:ea typeface="Garet"/>
              <a:cs typeface="Times New Roman" panose="02020603050405020304" pitchFamily="18" charset="0"/>
              <a:sym typeface="Garet"/>
            </a:endParaRPr>
          </a:p>
        </p:txBody>
      </p:sp>
      <p:sp>
        <p:nvSpPr>
          <p:cNvPr id="7" name="TextBox 7"/>
          <p:cNvSpPr txBox="1"/>
          <p:nvPr/>
        </p:nvSpPr>
        <p:spPr>
          <a:xfrm>
            <a:off x="4645819" y="6248976"/>
            <a:ext cx="8996362" cy="422275"/>
          </a:xfrm>
          <a:prstGeom prst="rect">
            <a:avLst/>
          </a:prstGeom>
        </p:spPr>
        <p:txBody>
          <a:bodyPr lIns="0" tIns="0" rIns="0" bIns="0" rtlCol="0" anchor="t">
            <a:spAutoFit/>
          </a:bodyPr>
          <a:lstStyle/>
          <a:p>
            <a:pPr algn="ctr">
              <a:lnSpc>
                <a:spcPts val="3500"/>
              </a:lnSpc>
              <a:spcBef>
                <a:spcPct val="0"/>
              </a:spcBef>
            </a:pPr>
            <a:r>
              <a:rPr lang="en-US" sz="2500" b="1" i="1" dirty="0">
                <a:solidFill>
                  <a:srgbClr val="FFFFFF"/>
                </a:solidFill>
                <a:latin typeface="Times New Roman" panose="02020603050405020304" pitchFamily="18" charset="0"/>
                <a:ea typeface="Canva Sans Bold Italics"/>
                <a:cs typeface="Times New Roman" panose="02020603050405020304" pitchFamily="18" charset="0"/>
                <a:sym typeface="Canva Sans Bold Italics"/>
              </a:rPr>
              <a:t>Connecting Farmers to Buyers Through Digital Innovation</a:t>
            </a:r>
            <a:endParaRPr lang="en-US" sz="2500" b="1" i="1" dirty="0">
              <a:solidFill>
                <a:srgbClr val="FFFFFF"/>
              </a:solidFill>
              <a:latin typeface="Times New Roman" panose="02020603050405020304" pitchFamily="18" charset="0"/>
              <a:ea typeface="Canva Sans Bold Italics"/>
              <a:cs typeface="Times New Roman" panose="02020603050405020304" pitchFamily="18" charset="0"/>
              <a:sym typeface="Canva Sans Bold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3D3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790507" cy="10287000"/>
            <a:chOff x="0" y="0"/>
            <a:chExt cx="1017071" cy="1806855"/>
          </a:xfrm>
        </p:grpSpPr>
        <p:sp>
          <p:nvSpPr>
            <p:cNvPr id="3" name="Freeform 3"/>
            <p:cNvSpPr/>
            <p:nvPr/>
          </p:nvSpPr>
          <p:spPr>
            <a:xfrm>
              <a:off x="0" y="0"/>
              <a:ext cx="1017071" cy="1806855"/>
            </a:xfrm>
            <a:custGeom>
              <a:avLst/>
              <a:gdLst/>
              <a:ahLst/>
              <a:cxnLst/>
              <a:rect l="l" t="t" r="r" b="b"/>
              <a:pathLst>
                <a:path w="1017071" h="1806855">
                  <a:moveTo>
                    <a:pt x="0" y="0"/>
                  </a:moveTo>
                  <a:lnTo>
                    <a:pt x="1017071" y="0"/>
                  </a:lnTo>
                  <a:lnTo>
                    <a:pt x="1017071" y="1806855"/>
                  </a:lnTo>
                  <a:lnTo>
                    <a:pt x="0" y="1806855"/>
                  </a:lnTo>
                  <a:close/>
                </a:path>
              </a:pathLst>
            </a:custGeom>
            <a:blipFill>
              <a:blip r:embed="rId1"/>
              <a:stretch>
                <a:fillRect l="-83073" r="-83073"/>
              </a:stretch>
            </a:blipFill>
            <a:ln cap="sq">
              <a:noFill/>
              <a:prstDash val="solid"/>
              <a:miter/>
            </a:ln>
          </p:spPr>
          <p:txBody>
            <a:bodyPr/>
            <a:lstStyle/>
            <a:p>
              <a:endParaRPr lang="en-IN">
                <a:latin typeface="Times New Roman" panose="02020603050405020304" pitchFamily="18" charset="0"/>
                <a:cs typeface="Times New Roman" panose="02020603050405020304" pitchFamily="18" charset="0"/>
              </a:endParaRPr>
            </a:p>
          </p:txBody>
        </p:sp>
      </p:grpSp>
      <p:sp>
        <p:nvSpPr>
          <p:cNvPr id="4" name="TextBox 4"/>
          <p:cNvSpPr txBox="1"/>
          <p:nvPr/>
        </p:nvSpPr>
        <p:spPr>
          <a:xfrm>
            <a:off x="9035907" y="1181100"/>
            <a:ext cx="5213782" cy="722454"/>
          </a:xfrm>
          <a:prstGeom prst="rect">
            <a:avLst/>
          </a:prstGeom>
        </p:spPr>
        <p:txBody>
          <a:bodyPr lIns="0" tIns="0" rIns="0" bIns="0" rtlCol="0" anchor="t">
            <a:spAutoFit/>
          </a:bodyPr>
          <a:lstStyle/>
          <a:p>
            <a:pPr algn="l">
              <a:lnSpc>
                <a:spcPts val="5385"/>
              </a:lnSpc>
            </a:pPr>
            <a:r>
              <a:rPr lang="en-US" sz="5790" b="1">
                <a:solidFill>
                  <a:srgbClr val="FFFCF3"/>
                </a:solidFill>
                <a:latin typeface="Times New Roman" panose="02020603050405020304" pitchFamily="18" charset="0"/>
                <a:ea typeface="Garet Bold"/>
                <a:cs typeface="Times New Roman" panose="02020603050405020304" pitchFamily="18" charset="0"/>
                <a:sym typeface="Garet Bold"/>
              </a:rPr>
              <a:t>Walkthrough </a:t>
            </a:r>
            <a:endParaRPr lang="en-US" sz="5790" b="1">
              <a:solidFill>
                <a:srgbClr val="FFFCF3"/>
              </a:solidFill>
              <a:latin typeface="Times New Roman" panose="02020603050405020304" pitchFamily="18" charset="0"/>
              <a:ea typeface="Garet Bold"/>
              <a:cs typeface="Times New Roman" panose="02020603050405020304" pitchFamily="18" charset="0"/>
              <a:sym typeface="Garet Bold"/>
            </a:endParaRPr>
          </a:p>
        </p:txBody>
      </p:sp>
      <p:sp>
        <p:nvSpPr>
          <p:cNvPr id="5" name="TextBox 5"/>
          <p:cNvSpPr txBox="1"/>
          <p:nvPr/>
        </p:nvSpPr>
        <p:spPr>
          <a:xfrm>
            <a:off x="6792081" y="3143243"/>
            <a:ext cx="10706577" cy="3924314"/>
          </a:xfrm>
          <a:prstGeom prst="rect">
            <a:avLst/>
          </a:prstGeom>
        </p:spPr>
        <p:txBody>
          <a:bodyPr lIns="0" tIns="0" rIns="0" bIns="0" rtlCol="0" anchor="t">
            <a:spAutoFit/>
          </a:bodyPr>
          <a:lstStyle/>
          <a:p>
            <a:pPr marL="809625" lvl="1" indent="-404495" algn="l">
              <a:lnSpc>
                <a:spcPts val="5250"/>
              </a:lnSpc>
              <a:buFont typeface="Arial" panose="020B0604020202020204"/>
              <a:buChar char="•"/>
            </a:pPr>
            <a:r>
              <a:rPr lang="en-US" sz="3750">
                <a:solidFill>
                  <a:srgbClr val="FFFCF3"/>
                </a:solidFill>
                <a:latin typeface="Times New Roman" panose="02020603050405020304" pitchFamily="18" charset="0"/>
                <a:ea typeface="Canva Sans"/>
                <a:cs typeface="Times New Roman" panose="02020603050405020304" pitchFamily="18" charset="0"/>
                <a:sym typeface="Canva Sans"/>
              </a:rPr>
              <a:t>Step 1: User Registration and Login</a:t>
            </a:r>
            <a:endParaRPr lang="en-US" sz="3750">
              <a:solidFill>
                <a:srgbClr val="FFFCF3"/>
              </a:solidFill>
              <a:latin typeface="Times New Roman" panose="02020603050405020304" pitchFamily="18" charset="0"/>
              <a:ea typeface="Canva Sans"/>
              <a:cs typeface="Times New Roman" panose="02020603050405020304" pitchFamily="18" charset="0"/>
              <a:sym typeface="Canva Sans"/>
            </a:endParaRPr>
          </a:p>
          <a:p>
            <a:pPr marL="809625" lvl="1" indent="-404495" algn="l">
              <a:lnSpc>
                <a:spcPts val="5250"/>
              </a:lnSpc>
              <a:buFont typeface="Arial" panose="020B0604020202020204"/>
              <a:buChar char="•"/>
            </a:pPr>
            <a:r>
              <a:rPr lang="en-US" sz="3750">
                <a:solidFill>
                  <a:srgbClr val="FFFCF3"/>
                </a:solidFill>
                <a:latin typeface="Times New Roman" panose="02020603050405020304" pitchFamily="18" charset="0"/>
                <a:ea typeface="Canva Sans"/>
                <a:cs typeface="Times New Roman" panose="02020603050405020304" pitchFamily="18" charset="0"/>
                <a:sym typeface="Canva Sans"/>
              </a:rPr>
              <a:t>Step 2: Product Management for Farmers, Browsing for Buyers</a:t>
            </a:r>
            <a:endParaRPr lang="en-US" sz="3750">
              <a:solidFill>
                <a:srgbClr val="FFFCF3"/>
              </a:solidFill>
              <a:latin typeface="Times New Roman" panose="02020603050405020304" pitchFamily="18" charset="0"/>
              <a:ea typeface="Canva Sans"/>
              <a:cs typeface="Times New Roman" panose="02020603050405020304" pitchFamily="18" charset="0"/>
              <a:sym typeface="Canva Sans"/>
            </a:endParaRPr>
          </a:p>
          <a:p>
            <a:pPr marL="809625" lvl="1" indent="-404495" algn="l">
              <a:lnSpc>
                <a:spcPts val="5250"/>
              </a:lnSpc>
              <a:buFont typeface="Arial" panose="020B0604020202020204"/>
              <a:buChar char="•"/>
            </a:pPr>
            <a:r>
              <a:rPr lang="en-US" sz="3750">
                <a:solidFill>
                  <a:srgbClr val="FFFCF3"/>
                </a:solidFill>
                <a:latin typeface="Times New Roman" panose="02020603050405020304" pitchFamily="18" charset="0"/>
                <a:ea typeface="Canva Sans"/>
                <a:cs typeface="Times New Roman" panose="02020603050405020304" pitchFamily="18" charset="0"/>
                <a:sym typeface="Canva Sans"/>
              </a:rPr>
              <a:t>Step 3: Adding to Cart and Checkout</a:t>
            </a:r>
            <a:endParaRPr lang="en-US" sz="3750">
              <a:solidFill>
                <a:srgbClr val="FFFCF3"/>
              </a:solidFill>
              <a:latin typeface="Times New Roman" panose="02020603050405020304" pitchFamily="18" charset="0"/>
              <a:ea typeface="Canva Sans"/>
              <a:cs typeface="Times New Roman" panose="02020603050405020304" pitchFamily="18" charset="0"/>
              <a:sym typeface="Canva Sans"/>
            </a:endParaRPr>
          </a:p>
          <a:p>
            <a:pPr marL="809625" lvl="1" indent="-404495" algn="l">
              <a:lnSpc>
                <a:spcPts val="5250"/>
              </a:lnSpc>
              <a:buFont typeface="Arial" panose="020B0604020202020204"/>
              <a:buChar char="•"/>
            </a:pPr>
            <a:r>
              <a:rPr lang="en-US" sz="3750">
                <a:solidFill>
                  <a:srgbClr val="FFFCF3"/>
                </a:solidFill>
                <a:latin typeface="Times New Roman" panose="02020603050405020304" pitchFamily="18" charset="0"/>
                <a:ea typeface="Canva Sans"/>
                <a:cs typeface="Times New Roman" panose="02020603050405020304" pitchFamily="18" charset="0"/>
                <a:sym typeface="Canva Sans"/>
              </a:rPr>
              <a:t>Step 4: Order Confirmation</a:t>
            </a:r>
            <a:endParaRPr lang="en-US" sz="3750">
              <a:solidFill>
                <a:srgbClr val="FFFCF3"/>
              </a:solidFill>
              <a:latin typeface="Times New Roman" panose="02020603050405020304" pitchFamily="18" charset="0"/>
              <a:ea typeface="Canva Sans"/>
              <a:cs typeface="Times New Roman" panose="02020603050405020304" pitchFamily="18" charset="0"/>
              <a:sym typeface="Canva Sans"/>
            </a:endParaRPr>
          </a:p>
          <a:p>
            <a:pPr marL="809625" lvl="1" indent="-404495" algn="l">
              <a:lnSpc>
                <a:spcPts val="5250"/>
              </a:lnSpc>
              <a:buFont typeface="Arial" panose="020B0604020202020204"/>
              <a:buChar char="•"/>
            </a:pPr>
            <a:r>
              <a:rPr lang="en-US" sz="3750">
                <a:solidFill>
                  <a:srgbClr val="FFFCF3"/>
                </a:solidFill>
                <a:latin typeface="Times New Roman" panose="02020603050405020304" pitchFamily="18" charset="0"/>
                <a:ea typeface="Canva Sans"/>
                <a:cs typeface="Times New Roman" panose="02020603050405020304" pitchFamily="18" charset="0"/>
                <a:sym typeface="Canva Sans"/>
              </a:rPr>
              <a:t>Step 5: Feedback and Review</a:t>
            </a:r>
            <a:endParaRPr lang="en-US" sz="3750">
              <a:solidFill>
                <a:srgbClr val="FFFCF3"/>
              </a:solidFill>
              <a:latin typeface="Times New Roman" panose="02020603050405020304" pitchFamily="18" charset="0"/>
              <a:ea typeface="Canva Sans"/>
              <a:cs typeface="Times New Roman" panose="02020603050405020304" pitchFamily="18" charset="0"/>
              <a:sym typeface="Canva Sans"/>
            </a:endParaRPr>
          </a:p>
        </p:txBody>
      </p:sp>
      <p:grpSp>
        <p:nvGrpSpPr>
          <p:cNvPr id="6" name="Group 6"/>
          <p:cNvGrpSpPr/>
          <p:nvPr/>
        </p:nvGrpSpPr>
        <p:grpSpPr>
          <a:xfrm>
            <a:off x="5790507" y="9552413"/>
            <a:ext cx="12497493" cy="734587"/>
            <a:chOff x="0" y="0"/>
            <a:chExt cx="3391701" cy="193471"/>
          </a:xfrm>
        </p:grpSpPr>
        <p:sp>
          <p:nvSpPr>
            <p:cNvPr id="7" name="Freeform 7"/>
            <p:cNvSpPr/>
            <p:nvPr/>
          </p:nvSpPr>
          <p:spPr>
            <a:xfrm>
              <a:off x="0" y="0"/>
              <a:ext cx="3391701" cy="193471"/>
            </a:xfrm>
            <a:custGeom>
              <a:avLst/>
              <a:gdLst/>
              <a:ahLst/>
              <a:cxnLst/>
              <a:rect l="l" t="t" r="r" b="b"/>
              <a:pathLst>
                <a:path w="3391701" h="193471">
                  <a:moveTo>
                    <a:pt x="4208" y="0"/>
                  </a:moveTo>
                  <a:lnTo>
                    <a:pt x="3387493" y="0"/>
                  </a:lnTo>
                  <a:cubicBezTo>
                    <a:pt x="3389817" y="0"/>
                    <a:pt x="3391701" y="1884"/>
                    <a:pt x="3391701" y="4208"/>
                  </a:cubicBezTo>
                  <a:lnTo>
                    <a:pt x="3391701" y="189263"/>
                  </a:lnTo>
                  <a:cubicBezTo>
                    <a:pt x="3391701" y="190379"/>
                    <a:pt x="3391258" y="191450"/>
                    <a:pt x="3390469" y="192239"/>
                  </a:cubicBezTo>
                  <a:cubicBezTo>
                    <a:pt x="3389680" y="193028"/>
                    <a:pt x="3388609" y="193471"/>
                    <a:pt x="3387493" y="193471"/>
                  </a:cubicBezTo>
                  <a:lnTo>
                    <a:pt x="4208" y="193471"/>
                  </a:lnTo>
                  <a:cubicBezTo>
                    <a:pt x="3092" y="193471"/>
                    <a:pt x="2022" y="193028"/>
                    <a:pt x="1233" y="192239"/>
                  </a:cubicBezTo>
                  <a:cubicBezTo>
                    <a:pt x="443" y="191450"/>
                    <a:pt x="0" y="190379"/>
                    <a:pt x="0" y="189263"/>
                  </a:cubicBezTo>
                  <a:lnTo>
                    <a:pt x="0" y="4208"/>
                  </a:lnTo>
                  <a:cubicBezTo>
                    <a:pt x="0" y="3092"/>
                    <a:pt x="443" y="2022"/>
                    <a:pt x="1233" y="1233"/>
                  </a:cubicBezTo>
                  <a:cubicBezTo>
                    <a:pt x="2022" y="443"/>
                    <a:pt x="3092" y="0"/>
                    <a:pt x="4208" y="0"/>
                  </a:cubicBezTo>
                  <a:close/>
                </a:path>
              </a:pathLst>
            </a:custGeom>
            <a:solidFill>
              <a:srgbClr val="B4C273"/>
            </a:solidFill>
            <a:ln cap="sq">
              <a:noFill/>
              <a:prstDash val="solid"/>
              <a:miter/>
            </a:ln>
          </p:spPr>
          <p:txBody>
            <a:bodyPr/>
            <a:lstStyle/>
            <a:p>
              <a:endParaRPr lang="en-IN">
                <a:latin typeface="Times New Roman" panose="02020603050405020304" pitchFamily="18" charset="0"/>
                <a:cs typeface="Times New Roman" panose="02020603050405020304" pitchFamily="18" charset="0"/>
              </a:endParaRPr>
            </a:p>
          </p:txBody>
        </p:sp>
        <p:sp>
          <p:nvSpPr>
            <p:cNvPr id="8" name="TextBox 8"/>
            <p:cNvSpPr txBox="1"/>
            <p:nvPr/>
          </p:nvSpPr>
          <p:spPr>
            <a:xfrm>
              <a:off x="0" y="-38100"/>
              <a:ext cx="3391701" cy="231571"/>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15983863" y="-81656"/>
            <a:ext cx="2304137" cy="2220712"/>
            <a:chOff x="0" y="0"/>
            <a:chExt cx="1037216" cy="584879"/>
          </a:xfrm>
        </p:grpSpPr>
        <p:sp>
          <p:nvSpPr>
            <p:cNvPr id="10" name="Freeform 10"/>
            <p:cNvSpPr/>
            <p:nvPr/>
          </p:nvSpPr>
          <p:spPr>
            <a:xfrm>
              <a:off x="0" y="0"/>
              <a:ext cx="1037216" cy="584879"/>
            </a:xfrm>
            <a:custGeom>
              <a:avLst/>
              <a:gdLst/>
              <a:ahLst/>
              <a:cxnLst/>
              <a:rect l="l" t="t" r="r" b="b"/>
              <a:pathLst>
                <a:path w="1037216" h="584879">
                  <a:moveTo>
                    <a:pt x="0" y="0"/>
                  </a:moveTo>
                  <a:lnTo>
                    <a:pt x="1037216" y="0"/>
                  </a:lnTo>
                  <a:lnTo>
                    <a:pt x="1037216" y="584879"/>
                  </a:lnTo>
                  <a:lnTo>
                    <a:pt x="0" y="584879"/>
                  </a:lnTo>
                  <a:close/>
                </a:path>
              </a:pathLst>
            </a:custGeom>
            <a:solidFill>
              <a:srgbClr val="487307"/>
            </a:solidFill>
          </p:spPr>
          <p:txBody>
            <a:bodyPr/>
            <a:lstStyle/>
            <a:p>
              <a:endParaRPr lang="en-IN">
                <a:latin typeface="Times New Roman" panose="02020603050405020304" pitchFamily="18" charset="0"/>
                <a:cs typeface="Times New Roman" panose="02020603050405020304" pitchFamily="18" charset="0"/>
              </a:endParaRPr>
            </a:p>
          </p:txBody>
        </p:sp>
        <p:sp>
          <p:nvSpPr>
            <p:cNvPr id="11" name="TextBox 11"/>
            <p:cNvSpPr txBox="1"/>
            <p:nvPr/>
          </p:nvSpPr>
          <p:spPr>
            <a:xfrm>
              <a:off x="0" y="-38100"/>
              <a:ext cx="1037216" cy="622979"/>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6730842" y="854655"/>
            <a:ext cx="767816" cy="630497"/>
          </a:xfrm>
          <a:prstGeom prst="rect">
            <a:avLst/>
          </a:prstGeom>
        </p:spPr>
        <p:txBody>
          <a:bodyPr lIns="0" tIns="0" rIns="0" bIns="0" rtlCol="0" anchor="t">
            <a:spAutoFit/>
          </a:bodyPr>
          <a:lstStyle/>
          <a:p>
            <a:pPr algn="l">
              <a:lnSpc>
                <a:spcPts val="5150"/>
              </a:lnSpc>
              <a:spcBef>
                <a:spcPct val="0"/>
              </a:spcBef>
            </a:pPr>
            <a:r>
              <a:rPr lang="en-US" sz="3675" b="1">
                <a:solidFill>
                  <a:srgbClr val="FFFCF3"/>
                </a:solidFill>
                <a:latin typeface="Times New Roman" panose="02020603050405020304" pitchFamily="18" charset="0"/>
                <a:ea typeface="Garet Bold"/>
                <a:cs typeface="Times New Roman" panose="02020603050405020304" pitchFamily="18" charset="0"/>
                <a:sym typeface="Garet Bold"/>
              </a:rPr>
              <a:t>10</a:t>
            </a:r>
            <a:endParaRPr lang="en-US" sz="3675" b="1">
              <a:solidFill>
                <a:srgbClr val="FFFCF3"/>
              </a:solidFill>
              <a:latin typeface="Times New Roman" panose="02020603050405020304" pitchFamily="18" charset="0"/>
              <a:ea typeface="Garet Bold"/>
              <a:cs typeface="Times New Roman" panose="02020603050405020304" pitchFamily="18" charset="0"/>
              <a:sym typeface="Garet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p:cNvSpPr>
            <a:spLocks noGrp="1" noRot="1" noChangeAspect="1" noMove="1" noResize="1" noEditPoints="1" noAdjustHandles="1" noChangeArrowheads="1" noChangeShapeType="1" noTextEdit="1"/>
          </p:cNvSpPr>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5400" b="1" dirty="0">
                <a:solidFill>
                  <a:srgbClr val="FFFFFF"/>
                </a:solidFill>
                <a:latin typeface="+mj-lt"/>
                <a:ea typeface="+mj-ea"/>
                <a:cs typeface="+mj-cs"/>
                <a:sym typeface="Garet Bold"/>
              </a:rPr>
              <a:t>Home</a:t>
            </a:r>
            <a:r>
              <a:rPr lang="en-US" sz="5400" b="1" kern="1200" dirty="0">
                <a:solidFill>
                  <a:srgbClr val="FFFFFF"/>
                </a:solidFill>
                <a:latin typeface="+mj-lt"/>
                <a:ea typeface="+mj-ea"/>
                <a:cs typeface="+mj-cs"/>
                <a:sym typeface="Garet Bold"/>
              </a:rPr>
              <a:t> Page</a:t>
            </a:r>
            <a:endParaRPr lang="en-US" sz="5400" b="1" kern="1200" dirty="0">
              <a:solidFill>
                <a:srgbClr val="FFFFFF"/>
              </a:solidFill>
              <a:latin typeface="+mj-lt"/>
              <a:ea typeface="+mj-ea"/>
              <a:cs typeface="+mj-cs"/>
              <a:sym typeface="Garet Bold"/>
            </a:endParaRPr>
          </a:p>
        </p:txBody>
      </p:sp>
      <p:grpSp>
        <p:nvGrpSpPr>
          <p:cNvPr id="9" name="Group 2"/>
          <p:cNvGrpSpPr/>
          <p:nvPr/>
        </p:nvGrpSpPr>
        <p:grpSpPr>
          <a:xfrm>
            <a:off x="9144000" y="692263"/>
            <a:ext cx="6934201" cy="8338156"/>
            <a:chOff x="0" y="0"/>
            <a:chExt cx="9257130" cy="10855884"/>
          </a:xfrm>
        </p:grpSpPr>
        <p:sp>
          <p:nvSpPr>
            <p:cNvPr id="10" name="Freeform 3"/>
            <p:cNvSpPr/>
            <p:nvPr/>
          </p:nvSpPr>
          <p:spPr>
            <a:xfrm>
              <a:off x="0" y="0"/>
              <a:ext cx="9257130" cy="3709245"/>
            </a:xfrm>
            <a:custGeom>
              <a:avLst/>
              <a:gdLst/>
              <a:ahLst/>
              <a:cxnLst/>
              <a:rect l="l" t="t" r="r" b="b"/>
              <a:pathLst>
                <a:path w="9257130" h="3709245">
                  <a:moveTo>
                    <a:pt x="0" y="0"/>
                  </a:moveTo>
                  <a:lnTo>
                    <a:pt x="9257130" y="0"/>
                  </a:lnTo>
                  <a:lnTo>
                    <a:pt x="9257130" y="3709245"/>
                  </a:lnTo>
                  <a:lnTo>
                    <a:pt x="0" y="3709245"/>
                  </a:lnTo>
                  <a:lnTo>
                    <a:pt x="0" y="0"/>
                  </a:lnTo>
                  <a:close/>
                </a:path>
              </a:pathLst>
            </a:custGeom>
            <a:blipFill>
              <a:blip r:embed="rId1"/>
              <a:stretch>
                <a:fillRect r="-3772" b="-1900"/>
              </a:stretch>
            </a:blipFill>
          </p:spPr>
          <p:txBody>
            <a:bodyPr/>
            <a:lstStyle/>
            <a:p>
              <a:endParaRPr lang="en-IN"/>
            </a:p>
          </p:txBody>
        </p:sp>
        <p:sp>
          <p:nvSpPr>
            <p:cNvPr id="11" name="Freeform 4"/>
            <p:cNvSpPr/>
            <p:nvPr/>
          </p:nvSpPr>
          <p:spPr>
            <a:xfrm>
              <a:off x="0" y="3709245"/>
              <a:ext cx="9257130" cy="4627330"/>
            </a:xfrm>
            <a:custGeom>
              <a:avLst/>
              <a:gdLst/>
              <a:ahLst/>
              <a:cxnLst/>
              <a:rect l="l" t="t" r="r" b="b"/>
              <a:pathLst>
                <a:path w="9257130" h="4627330">
                  <a:moveTo>
                    <a:pt x="0" y="0"/>
                  </a:moveTo>
                  <a:lnTo>
                    <a:pt x="9257130" y="0"/>
                  </a:lnTo>
                  <a:lnTo>
                    <a:pt x="9257130" y="4627330"/>
                  </a:lnTo>
                  <a:lnTo>
                    <a:pt x="0" y="4627330"/>
                  </a:lnTo>
                  <a:lnTo>
                    <a:pt x="0" y="0"/>
                  </a:lnTo>
                  <a:close/>
                </a:path>
              </a:pathLst>
            </a:custGeom>
            <a:blipFill>
              <a:blip r:embed="rId2"/>
              <a:stretch>
                <a:fillRect l="-4171"/>
              </a:stretch>
            </a:blipFill>
          </p:spPr>
          <p:txBody>
            <a:bodyPr/>
            <a:lstStyle/>
            <a:p>
              <a:endParaRPr lang="en-IN"/>
            </a:p>
          </p:txBody>
        </p:sp>
        <p:sp>
          <p:nvSpPr>
            <p:cNvPr id="12" name="Freeform 5"/>
            <p:cNvSpPr/>
            <p:nvPr/>
          </p:nvSpPr>
          <p:spPr>
            <a:xfrm>
              <a:off x="0" y="8471547"/>
              <a:ext cx="9257130" cy="2384338"/>
            </a:xfrm>
            <a:custGeom>
              <a:avLst/>
              <a:gdLst/>
              <a:ahLst/>
              <a:cxnLst/>
              <a:rect l="l" t="t" r="r" b="b"/>
              <a:pathLst>
                <a:path w="9257130" h="2384338">
                  <a:moveTo>
                    <a:pt x="0" y="0"/>
                  </a:moveTo>
                  <a:lnTo>
                    <a:pt x="9257130" y="0"/>
                  </a:lnTo>
                  <a:lnTo>
                    <a:pt x="9257130" y="2384337"/>
                  </a:lnTo>
                  <a:lnTo>
                    <a:pt x="0" y="2384337"/>
                  </a:lnTo>
                  <a:lnTo>
                    <a:pt x="0" y="0"/>
                  </a:lnTo>
                  <a:close/>
                </a:path>
              </a:pathLst>
            </a:custGeom>
            <a:blipFill>
              <a:blip r:embed="rId3"/>
              <a:stretch>
                <a:fillRect/>
              </a:stretch>
            </a:blipFill>
          </p:spPr>
          <p:txBody>
            <a:bodyPr/>
            <a:lstStyle/>
            <a:p>
              <a:endParaRPr lang="en-IN"/>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p:cNvSpPr>
            <a:spLocks noGrp="1" noRot="1" noChangeAspect="1" noMove="1" noResize="1" noEditPoints="1" noAdjustHandles="1" noChangeArrowheads="1" noChangeShapeType="1" noTextEdit="1"/>
          </p:cNvSpPr>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5400" b="1" kern="1200">
                <a:solidFill>
                  <a:srgbClr val="FFFFFF"/>
                </a:solidFill>
                <a:latin typeface="+mj-lt"/>
                <a:ea typeface="+mj-ea"/>
                <a:cs typeface="+mj-cs"/>
                <a:sym typeface="Garet Bold"/>
              </a:rPr>
              <a:t>Product Page</a:t>
            </a:r>
            <a:endParaRPr lang="en-US" sz="5400" b="1" kern="1200">
              <a:solidFill>
                <a:srgbClr val="FFFFFF"/>
              </a:solidFill>
              <a:latin typeface="+mj-lt"/>
              <a:ea typeface="+mj-ea"/>
              <a:cs typeface="+mj-cs"/>
              <a:sym typeface="Garet Bold"/>
            </a:endParaRPr>
          </a:p>
        </p:txBody>
      </p:sp>
      <p:pic>
        <p:nvPicPr>
          <p:cNvPr id="8" name="Picture 7"/>
          <p:cNvPicPr>
            <a:picLocks noChangeAspect="1"/>
          </p:cNvPicPr>
          <p:nvPr/>
        </p:nvPicPr>
        <p:blipFill>
          <a:blip r:embed="rId1"/>
          <a:stretch>
            <a:fillRect/>
          </a:stretch>
        </p:blipFill>
        <p:spPr>
          <a:xfrm>
            <a:off x="8482159" y="965199"/>
            <a:ext cx="7538679" cy="83531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p:cNvSpPr>
            <a:spLocks noGrp="1" noRot="1" noChangeAspect="1" noMove="1" noResize="1" noEditPoints="1" noAdjustHandles="1" noChangeArrowheads="1" noChangeShapeType="1" noTextEdit="1"/>
          </p:cNvSpPr>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5400" b="1" kern="1200" dirty="0">
                <a:solidFill>
                  <a:srgbClr val="FFFFFF"/>
                </a:solidFill>
                <a:latin typeface="+mj-lt"/>
                <a:ea typeface="+mj-ea"/>
                <a:cs typeface="+mj-cs"/>
                <a:sym typeface="Garet Bold"/>
              </a:rPr>
              <a:t>Cart Page</a:t>
            </a:r>
            <a:endParaRPr lang="en-US" sz="5400" b="1" kern="1200" dirty="0">
              <a:solidFill>
                <a:srgbClr val="FFFFFF"/>
              </a:solidFill>
              <a:latin typeface="+mj-lt"/>
              <a:ea typeface="+mj-ea"/>
              <a:cs typeface="+mj-cs"/>
              <a:sym typeface="Garet Bold"/>
            </a:endParaRPr>
          </a:p>
        </p:txBody>
      </p:sp>
      <p:grpSp>
        <p:nvGrpSpPr>
          <p:cNvPr id="2" name="Group 2"/>
          <p:cNvGrpSpPr/>
          <p:nvPr/>
        </p:nvGrpSpPr>
        <p:grpSpPr>
          <a:xfrm>
            <a:off x="8915400" y="419100"/>
            <a:ext cx="7357625" cy="8892759"/>
            <a:chOff x="0" y="0"/>
            <a:chExt cx="9257130" cy="9714502"/>
          </a:xfrm>
        </p:grpSpPr>
        <p:sp>
          <p:nvSpPr>
            <p:cNvPr id="3" name="Freeform 3"/>
            <p:cNvSpPr/>
            <p:nvPr/>
          </p:nvSpPr>
          <p:spPr>
            <a:xfrm>
              <a:off x="0" y="0"/>
              <a:ext cx="9257130" cy="3709245"/>
            </a:xfrm>
            <a:custGeom>
              <a:avLst/>
              <a:gdLst/>
              <a:ahLst/>
              <a:cxnLst/>
              <a:rect l="l" t="t" r="r" b="b"/>
              <a:pathLst>
                <a:path w="9257130" h="3709245">
                  <a:moveTo>
                    <a:pt x="0" y="0"/>
                  </a:moveTo>
                  <a:lnTo>
                    <a:pt x="9257130" y="0"/>
                  </a:lnTo>
                  <a:lnTo>
                    <a:pt x="9257130" y="3709245"/>
                  </a:lnTo>
                  <a:lnTo>
                    <a:pt x="0" y="3709245"/>
                  </a:lnTo>
                  <a:lnTo>
                    <a:pt x="0" y="0"/>
                  </a:lnTo>
                  <a:close/>
                </a:path>
              </a:pathLst>
            </a:custGeom>
            <a:blipFill>
              <a:blip r:embed="rId1"/>
              <a:stretch>
                <a:fillRect r="-3772" b="-1900"/>
              </a:stretch>
            </a:blipFill>
          </p:spPr>
          <p:txBody>
            <a:bodyPr/>
            <a:lstStyle/>
            <a:p>
              <a:endParaRPr lang="en-IN"/>
            </a:p>
          </p:txBody>
        </p:sp>
        <p:sp>
          <p:nvSpPr>
            <p:cNvPr id="4" name="Freeform 4"/>
            <p:cNvSpPr/>
            <p:nvPr/>
          </p:nvSpPr>
          <p:spPr>
            <a:xfrm>
              <a:off x="0" y="7330164"/>
              <a:ext cx="9257130" cy="2384338"/>
            </a:xfrm>
            <a:custGeom>
              <a:avLst/>
              <a:gdLst/>
              <a:ahLst/>
              <a:cxnLst/>
              <a:rect l="l" t="t" r="r" b="b"/>
              <a:pathLst>
                <a:path w="9257130" h="2384338">
                  <a:moveTo>
                    <a:pt x="0" y="0"/>
                  </a:moveTo>
                  <a:lnTo>
                    <a:pt x="9257130" y="0"/>
                  </a:lnTo>
                  <a:lnTo>
                    <a:pt x="9257130" y="2384338"/>
                  </a:lnTo>
                  <a:lnTo>
                    <a:pt x="0" y="2384338"/>
                  </a:lnTo>
                  <a:lnTo>
                    <a:pt x="0" y="0"/>
                  </a:lnTo>
                  <a:close/>
                </a:path>
              </a:pathLst>
            </a:custGeom>
            <a:blipFill>
              <a:blip r:embed="rId2"/>
              <a:stretch>
                <a:fillRect/>
              </a:stretch>
            </a:blipFill>
          </p:spPr>
          <p:txBody>
            <a:bodyPr/>
            <a:lstStyle/>
            <a:p>
              <a:endParaRPr lang="en-IN"/>
            </a:p>
          </p:txBody>
        </p:sp>
        <p:sp>
          <p:nvSpPr>
            <p:cNvPr id="5" name="Freeform 5"/>
            <p:cNvSpPr/>
            <p:nvPr/>
          </p:nvSpPr>
          <p:spPr>
            <a:xfrm>
              <a:off x="0" y="3709245"/>
              <a:ext cx="9257130" cy="3213748"/>
            </a:xfrm>
            <a:custGeom>
              <a:avLst/>
              <a:gdLst/>
              <a:ahLst/>
              <a:cxnLst/>
              <a:rect l="l" t="t" r="r" b="b"/>
              <a:pathLst>
                <a:path w="9257130" h="3213748">
                  <a:moveTo>
                    <a:pt x="0" y="0"/>
                  </a:moveTo>
                  <a:lnTo>
                    <a:pt x="9257130" y="0"/>
                  </a:lnTo>
                  <a:lnTo>
                    <a:pt x="9257130" y="3213748"/>
                  </a:lnTo>
                  <a:lnTo>
                    <a:pt x="0" y="3213748"/>
                  </a:lnTo>
                  <a:lnTo>
                    <a:pt x="0" y="0"/>
                  </a:lnTo>
                  <a:close/>
                </a:path>
              </a:pathLst>
            </a:custGeom>
            <a:blipFill>
              <a:blip r:embed="rId3"/>
              <a:stretch>
                <a:fillRect l="-10296" r="-11602"/>
              </a:stretch>
            </a:blipFill>
          </p:spPr>
          <p:txBody>
            <a:bodyPr/>
            <a:lstStyle/>
            <a:p>
              <a:endParaRPr lang="en-IN"/>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p:cNvSpPr>
            <a:spLocks noGrp="1" noRot="1" noChangeAspect="1" noMove="1" noResize="1" noEditPoints="1" noAdjustHandles="1" noChangeArrowheads="1" noChangeShapeType="1" noTextEdit="1"/>
          </p:cNvSpPr>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5400" b="1" kern="1200" dirty="0">
                <a:solidFill>
                  <a:srgbClr val="FFFFFF"/>
                </a:solidFill>
                <a:latin typeface="+mj-lt"/>
                <a:ea typeface="+mj-ea"/>
                <a:cs typeface="+mj-cs"/>
                <a:sym typeface="Garet Bold"/>
              </a:rPr>
              <a:t>Checkout Page</a:t>
            </a:r>
            <a:endParaRPr lang="en-US" sz="5400" b="1" kern="1200" dirty="0">
              <a:solidFill>
                <a:srgbClr val="FFFFFF"/>
              </a:solidFill>
              <a:latin typeface="+mj-lt"/>
              <a:ea typeface="+mj-ea"/>
              <a:cs typeface="+mj-cs"/>
              <a:sym typeface="Garet Bold"/>
            </a:endParaRPr>
          </a:p>
        </p:txBody>
      </p:sp>
      <p:pic>
        <p:nvPicPr>
          <p:cNvPr id="8" name="Picture 7"/>
          <p:cNvPicPr>
            <a:picLocks noChangeAspect="1"/>
          </p:cNvPicPr>
          <p:nvPr/>
        </p:nvPicPr>
        <p:blipFill>
          <a:blip r:embed="rId1"/>
          <a:stretch>
            <a:fillRect/>
          </a:stretch>
        </p:blipFill>
        <p:spPr>
          <a:xfrm>
            <a:off x="9107129" y="251241"/>
            <a:ext cx="7249958" cy="9220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Down Arrow 7"/>
          <p:cNvSpPr>
            <a:spLocks noGrp="1" noRot="1" noChangeAspect="1" noMove="1" noResize="1" noEditPoints="1" noAdjustHandles="1" noChangeArrowheads="1" noChangeShapeType="1" noTextEdit="1"/>
          </p:cNvSpPr>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5400" b="1" kern="1200" dirty="0">
                <a:solidFill>
                  <a:srgbClr val="FFFFFF"/>
                </a:solidFill>
                <a:latin typeface="+mj-lt"/>
                <a:ea typeface="+mj-ea"/>
                <a:cs typeface="+mj-cs"/>
                <a:sym typeface="Garet Bold"/>
              </a:rPr>
              <a:t>Payment Page</a:t>
            </a:r>
            <a:endParaRPr lang="en-US" sz="5400" b="1" kern="1200" dirty="0">
              <a:solidFill>
                <a:srgbClr val="FFFFFF"/>
              </a:solidFill>
              <a:latin typeface="+mj-lt"/>
              <a:ea typeface="+mj-ea"/>
              <a:cs typeface="+mj-cs"/>
              <a:sym typeface="Garet Bold"/>
            </a:endParaRPr>
          </a:p>
        </p:txBody>
      </p:sp>
      <p:pic>
        <p:nvPicPr>
          <p:cNvPr id="3" name="Picture 2"/>
          <p:cNvPicPr>
            <a:picLocks noChangeAspect="1"/>
          </p:cNvPicPr>
          <p:nvPr/>
        </p:nvPicPr>
        <p:blipFill>
          <a:blip r:embed="rId1"/>
          <a:stretch>
            <a:fillRect/>
          </a:stretch>
        </p:blipFill>
        <p:spPr>
          <a:xfrm>
            <a:off x="8544808" y="965199"/>
            <a:ext cx="7413382" cy="835310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p:cNvSpPr>
            <a:spLocks noGrp="1" noRot="1" noChangeAspect="1" noMove="1" noResize="1" noEditPoints="1" noAdjustHandles="1" noChangeArrowheads="1" noChangeShapeType="1" noTextEdit="1"/>
          </p:cNvSpPr>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5400" b="1" kern="1200" dirty="0">
                <a:solidFill>
                  <a:srgbClr val="FFFFFF"/>
                </a:solidFill>
                <a:latin typeface="+mj-lt"/>
                <a:ea typeface="+mj-ea"/>
                <a:cs typeface="+mj-cs"/>
                <a:sym typeface="Garet Bold"/>
              </a:rPr>
              <a:t>Profile Page</a:t>
            </a:r>
            <a:endParaRPr lang="en-US" sz="5400" b="1" kern="1200" dirty="0">
              <a:solidFill>
                <a:srgbClr val="FFFFFF"/>
              </a:solidFill>
              <a:latin typeface="+mj-lt"/>
              <a:ea typeface="+mj-ea"/>
              <a:cs typeface="+mj-cs"/>
              <a:sym typeface="Garet Bold"/>
            </a:endParaRPr>
          </a:p>
        </p:txBody>
      </p:sp>
      <p:pic>
        <p:nvPicPr>
          <p:cNvPr id="4" name="Picture 3"/>
          <p:cNvPicPr>
            <a:picLocks noChangeAspect="1"/>
          </p:cNvPicPr>
          <p:nvPr/>
        </p:nvPicPr>
        <p:blipFill>
          <a:blip r:embed="rId1"/>
          <a:stretch>
            <a:fillRect/>
          </a:stretch>
        </p:blipFill>
        <p:spPr>
          <a:xfrm>
            <a:off x="7165974" y="1035192"/>
            <a:ext cx="10171050" cy="82131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p:cNvSpPr>
            <a:spLocks noGrp="1" noRot="1" noChangeAspect="1" noMove="1" noResize="1" noEditPoints="1" noAdjustHandles="1" noChangeArrowheads="1" noChangeShapeType="1" noTextEdit="1"/>
          </p:cNvSpPr>
          <p:nvPr/>
        </p:nvSpPr>
        <p:spPr>
          <a:xfrm rot="16200000">
            <a:off x="1200150" y="2237015"/>
            <a:ext cx="5000624" cy="5248655"/>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1543050" y="2950899"/>
            <a:ext cx="3943350" cy="3820885"/>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5400" b="1" kern="1200" dirty="0">
                <a:solidFill>
                  <a:srgbClr val="FFFFFF"/>
                </a:solidFill>
                <a:latin typeface="+mj-lt"/>
                <a:ea typeface="+mj-ea"/>
                <a:cs typeface="+mj-cs"/>
                <a:sym typeface="Garet Bold"/>
              </a:rPr>
              <a:t>About Us Page</a:t>
            </a:r>
            <a:endParaRPr lang="en-US" sz="5400" b="1" kern="1200" dirty="0">
              <a:solidFill>
                <a:srgbClr val="FFFFFF"/>
              </a:solidFill>
              <a:latin typeface="+mj-lt"/>
              <a:ea typeface="+mj-ea"/>
              <a:cs typeface="+mj-cs"/>
              <a:sym typeface="Garet Bold"/>
            </a:endParaRPr>
          </a:p>
        </p:txBody>
      </p:sp>
      <p:pic>
        <p:nvPicPr>
          <p:cNvPr id="3" name="Picture 2"/>
          <p:cNvPicPr>
            <a:picLocks noChangeAspect="1"/>
          </p:cNvPicPr>
          <p:nvPr/>
        </p:nvPicPr>
        <p:blipFill>
          <a:blip r:embed="rId1"/>
          <a:stretch>
            <a:fillRect/>
          </a:stretch>
        </p:blipFill>
        <p:spPr>
          <a:xfrm>
            <a:off x="7638736" y="616959"/>
            <a:ext cx="8648952" cy="850063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7F0"/>
        </a:solidFill>
        <a:effectLst/>
      </p:bgPr>
    </p:bg>
    <p:spTree>
      <p:nvGrpSpPr>
        <p:cNvPr id="1" name=""/>
        <p:cNvGrpSpPr/>
        <p:nvPr/>
      </p:nvGrpSpPr>
      <p:grpSpPr>
        <a:xfrm>
          <a:off x="0" y="0"/>
          <a:ext cx="0" cy="0"/>
          <a:chOff x="0" y="0"/>
          <a:chExt cx="0" cy="0"/>
        </a:xfrm>
      </p:grpSpPr>
      <p:sp>
        <p:nvSpPr>
          <p:cNvPr id="2" name="TextBox 2"/>
          <p:cNvSpPr txBox="1"/>
          <p:nvPr/>
        </p:nvSpPr>
        <p:spPr>
          <a:xfrm>
            <a:off x="1028700" y="2897307"/>
            <a:ext cx="10378881" cy="4138930"/>
          </a:xfrm>
          <a:prstGeom prst="rect">
            <a:avLst/>
          </a:prstGeom>
        </p:spPr>
        <p:txBody>
          <a:bodyPr lIns="0" tIns="0" rIns="0" bIns="0" rtlCol="0" anchor="t">
            <a:spAutoFit/>
          </a:bodyPr>
          <a:lstStyle/>
          <a:p>
            <a:pPr algn="just">
              <a:lnSpc>
                <a:spcPts val="2400"/>
              </a:lnSpc>
              <a:spcBef>
                <a:spcPct val="0"/>
              </a:spcBef>
            </a:pPr>
            <a:endParaRPr dirty="0">
              <a:latin typeface="Times New Roman" panose="02020603050405020304" pitchFamily="18" charset="0"/>
              <a:cs typeface="Times New Roman" panose="02020603050405020304" pitchFamily="18" charset="0"/>
            </a:endParaRPr>
          </a:p>
          <a:p>
            <a:pPr marL="593090" lvl="1" indent="-296545" algn="just">
              <a:lnSpc>
                <a:spcPts val="3845"/>
              </a:lnSpc>
              <a:buFont typeface="Arial" panose="020B0604020202020204"/>
              <a:buChar char="•"/>
            </a:pPr>
            <a:r>
              <a:rPr lang="en-US" sz="2800" b="1" dirty="0">
                <a:solidFill>
                  <a:srgbClr val="133D31"/>
                </a:solidFill>
                <a:latin typeface="Times New Roman" panose="02020603050405020304" pitchFamily="18" charset="0"/>
                <a:ea typeface="Canva Sans Bold"/>
                <a:cs typeface="Times New Roman" panose="02020603050405020304" pitchFamily="18" charset="0"/>
                <a:sym typeface="Canva Sans Bold"/>
              </a:rPr>
              <a:t>Mobile Application:</a:t>
            </a:r>
            <a:r>
              <a:rPr lang="en-US" sz="2800" dirty="0">
                <a:solidFill>
                  <a:srgbClr val="133D31"/>
                </a:solidFill>
                <a:latin typeface="Times New Roman" panose="02020603050405020304" pitchFamily="18" charset="0"/>
                <a:ea typeface="Canva Sans"/>
                <a:cs typeface="Times New Roman" panose="02020603050405020304" pitchFamily="18" charset="0"/>
                <a:sym typeface="Canva Sans"/>
              </a:rPr>
              <a:t> Launch a mobile app to reach a wider audience, focusing on rural areas with smartphone access.</a:t>
            </a:r>
            <a:endParaRPr lang="en-US" sz="2800" dirty="0">
              <a:solidFill>
                <a:srgbClr val="133D31"/>
              </a:solidFill>
              <a:latin typeface="Times New Roman" panose="02020603050405020304" pitchFamily="18" charset="0"/>
              <a:ea typeface="Canva Sans"/>
              <a:cs typeface="Times New Roman" panose="02020603050405020304" pitchFamily="18" charset="0"/>
              <a:sym typeface="Canva Sans"/>
            </a:endParaRPr>
          </a:p>
          <a:p>
            <a:pPr marL="593090" lvl="1" indent="-296545" algn="just">
              <a:lnSpc>
                <a:spcPts val="3845"/>
              </a:lnSpc>
              <a:buFont typeface="Arial" panose="020B0604020202020204"/>
              <a:buChar char="•"/>
            </a:pPr>
            <a:r>
              <a:rPr lang="en-US" sz="2800" b="1" dirty="0">
                <a:solidFill>
                  <a:srgbClr val="133D31"/>
                </a:solidFill>
                <a:latin typeface="Times New Roman" panose="02020603050405020304" pitchFamily="18" charset="0"/>
                <a:ea typeface="Canva Sans Bold"/>
                <a:cs typeface="Times New Roman" panose="02020603050405020304" pitchFamily="18" charset="0"/>
                <a:sym typeface="Canva Sans Bold"/>
              </a:rPr>
              <a:t>Language Support:</a:t>
            </a:r>
            <a:r>
              <a:rPr lang="en-US" sz="2800" dirty="0">
                <a:solidFill>
                  <a:srgbClr val="133D31"/>
                </a:solidFill>
                <a:latin typeface="Times New Roman" panose="02020603050405020304" pitchFamily="18" charset="0"/>
                <a:ea typeface="Canva Sans"/>
                <a:cs typeface="Times New Roman" panose="02020603050405020304" pitchFamily="18" charset="0"/>
                <a:sym typeface="Canva Sans"/>
              </a:rPr>
              <a:t> Add multilingual support for regional languages, making it easier for farmers across different states.</a:t>
            </a:r>
            <a:endParaRPr lang="en-US" sz="2800" dirty="0">
              <a:solidFill>
                <a:srgbClr val="133D31"/>
              </a:solidFill>
              <a:latin typeface="Times New Roman" panose="02020603050405020304" pitchFamily="18" charset="0"/>
              <a:ea typeface="Canva Sans"/>
              <a:cs typeface="Times New Roman" panose="02020603050405020304" pitchFamily="18" charset="0"/>
              <a:sym typeface="Canva Sans"/>
            </a:endParaRPr>
          </a:p>
          <a:p>
            <a:pPr marL="593090" lvl="1" indent="-296545" algn="just">
              <a:lnSpc>
                <a:spcPts val="3845"/>
              </a:lnSpc>
              <a:buFont typeface="Arial" panose="020B0604020202020204"/>
              <a:buChar char="•"/>
            </a:pPr>
            <a:r>
              <a:rPr lang="en-US" sz="2800" b="1" dirty="0">
                <a:solidFill>
                  <a:srgbClr val="133D31"/>
                </a:solidFill>
                <a:latin typeface="Times New Roman" panose="02020603050405020304" pitchFamily="18" charset="0"/>
                <a:ea typeface="Canva Sans Bold"/>
                <a:cs typeface="Times New Roman" panose="02020603050405020304" pitchFamily="18" charset="0"/>
                <a:sym typeface="Canva Sans Bold"/>
              </a:rPr>
              <a:t>AI Recommendations:</a:t>
            </a:r>
            <a:r>
              <a:rPr lang="en-US" sz="2800" dirty="0">
                <a:solidFill>
                  <a:srgbClr val="133D31"/>
                </a:solidFill>
                <a:latin typeface="Times New Roman" panose="02020603050405020304" pitchFamily="18" charset="0"/>
                <a:ea typeface="Canva Sans"/>
                <a:cs typeface="Times New Roman" panose="02020603050405020304" pitchFamily="18" charset="0"/>
                <a:sym typeface="Canva Sans"/>
              </a:rPr>
              <a:t> Implement an AI-driven recommendation system that suggests crop pricing based on market trends and demand analysis.</a:t>
            </a:r>
            <a:endParaRPr lang="en-US" sz="2800" dirty="0">
              <a:solidFill>
                <a:srgbClr val="133D31"/>
              </a:solidFill>
              <a:latin typeface="Times New Roman" panose="02020603050405020304" pitchFamily="18" charset="0"/>
              <a:ea typeface="Canva Sans"/>
              <a:cs typeface="Times New Roman" panose="02020603050405020304" pitchFamily="18" charset="0"/>
              <a:sym typeface="Canva Sans"/>
            </a:endParaRPr>
          </a:p>
          <a:p>
            <a:pPr algn="just">
              <a:lnSpc>
                <a:spcPts val="2960"/>
              </a:lnSpc>
              <a:spcBef>
                <a:spcPct val="0"/>
              </a:spcBef>
            </a:pPr>
            <a:endParaRPr lang="en-US" sz="2800" dirty="0">
              <a:solidFill>
                <a:srgbClr val="133D31"/>
              </a:solidFill>
              <a:latin typeface="Times New Roman" panose="02020603050405020304" pitchFamily="18" charset="0"/>
              <a:ea typeface="Canva Sans"/>
              <a:cs typeface="Times New Roman" panose="02020603050405020304" pitchFamily="18" charset="0"/>
              <a:sym typeface="Canva Sans"/>
            </a:endParaRPr>
          </a:p>
        </p:txBody>
      </p:sp>
      <p:grpSp>
        <p:nvGrpSpPr>
          <p:cNvPr id="3" name="Group 3"/>
          <p:cNvGrpSpPr/>
          <p:nvPr/>
        </p:nvGrpSpPr>
        <p:grpSpPr>
          <a:xfrm>
            <a:off x="11692402" y="1028700"/>
            <a:ext cx="6857595" cy="8793947"/>
            <a:chOff x="0" y="0"/>
            <a:chExt cx="9143460" cy="11725262"/>
          </a:xfrm>
        </p:grpSpPr>
        <p:grpSp>
          <p:nvGrpSpPr>
            <p:cNvPr id="4" name="Group 4"/>
            <p:cNvGrpSpPr/>
            <p:nvPr/>
          </p:nvGrpSpPr>
          <p:grpSpPr>
            <a:xfrm>
              <a:off x="0" y="5111183"/>
              <a:ext cx="5583444" cy="558344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33857" r="-33857"/>
                </a:stretch>
              </a:blipFill>
              <a:ln w="85725" cap="sq">
                <a:solidFill>
                  <a:srgbClr val="B4C273"/>
                </a:solidFill>
                <a:prstDash val="solid"/>
                <a:miter/>
              </a:ln>
            </p:spPr>
            <p:txBody>
              <a:bodyPr/>
              <a:lstStyle/>
              <a:p>
                <a:endParaRPr lang="en-IN">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0" y="8814372"/>
              <a:ext cx="2910890" cy="29108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txBody>
              <a:bodyPr/>
              <a:lstStyle/>
              <a:p>
                <a:endParaRPr lang="en-IN">
                  <a:latin typeface="Times New Roman" panose="02020603050405020304" pitchFamily="18" charset="0"/>
                  <a:cs typeface="Times New Roman" panose="02020603050405020304" pitchFamily="18" charset="0"/>
                </a:endParaRP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1387498" y="0"/>
              <a:ext cx="6579914" cy="657991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33857" r="-33857"/>
                </a:stretch>
              </a:blipFill>
              <a:ln w="85725" cap="sq">
                <a:solidFill>
                  <a:srgbClr val="B4C273"/>
                </a:solidFill>
                <a:prstDash val="solid"/>
                <a:miter/>
              </a:ln>
            </p:spPr>
            <p:txBody>
              <a:bodyPr/>
              <a:lstStyle/>
              <a:p>
                <a:endParaRPr lang="en-IN">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6823948" y="3027084"/>
              <a:ext cx="2319512" cy="231951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txBody>
              <a:bodyPr/>
              <a:lstStyle/>
              <a:p>
                <a:endParaRPr lang="en-IN">
                  <a:latin typeface="Times New Roman" panose="02020603050405020304" pitchFamily="18" charset="0"/>
                  <a:cs typeface="Times New Roman" panose="02020603050405020304" pitchFamily="18" charset="0"/>
                </a:endParaRP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sp>
          <p:nvSpPr>
            <p:cNvPr id="14" name="TextBox 14"/>
            <p:cNvSpPr txBox="1"/>
            <p:nvPr/>
          </p:nvSpPr>
          <p:spPr>
            <a:xfrm>
              <a:off x="6397211" y="9397727"/>
              <a:ext cx="853475" cy="691643"/>
            </a:xfrm>
            <a:prstGeom prst="rect">
              <a:avLst/>
            </a:prstGeom>
          </p:spPr>
          <p:txBody>
            <a:bodyPr lIns="0" tIns="0" rIns="0" bIns="0" rtlCol="0" anchor="t">
              <a:spAutoFit/>
            </a:bodyPr>
            <a:lstStyle/>
            <a:p>
              <a:pPr algn="l">
                <a:lnSpc>
                  <a:spcPts val="4175"/>
                </a:lnSpc>
                <a:spcBef>
                  <a:spcPct val="0"/>
                </a:spcBef>
              </a:pPr>
              <a:r>
                <a:rPr lang="en-US" sz="2980" b="1" dirty="0">
                  <a:solidFill>
                    <a:srgbClr val="487307"/>
                  </a:solidFill>
                  <a:latin typeface="Times New Roman" panose="02020603050405020304" pitchFamily="18" charset="0"/>
                  <a:ea typeface="Garet Bold"/>
                  <a:cs typeface="Times New Roman" panose="02020603050405020304" pitchFamily="18" charset="0"/>
                  <a:sym typeface="Garet Bold"/>
                </a:rPr>
                <a:t>18</a:t>
              </a:r>
              <a:endParaRPr lang="en-US" sz="2980" b="1" dirty="0">
                <a:solidFill>
                  <a:srgbClr val="487307"/>
                </a:solidFill>
                <a:latin typeface="Times New Roman" panose="02020603050405020304" pitchFamily="18" charset="0"/>
                <a:ea typeface="Garet Bold"/>
                <a:cs typeface="Times New Roman" panose="02020603050405020304" pitchFamily="18" charset="0"/>
                <a:sym typeface="Garet Bold"/>
              </a:endParaRPr>
            </a:p>
          </p:txBody>
        </p:sp>
      </p:grpSp>
      <p:sp>
        <p:nvSpPr>
          <p:cNvPr id="15" name="TextBox 15"/>
          <p:cNvSpPr txBox="1"/>
          <p:nvPr/>
        </p:nvSpPr>
        <p:spPr>
          <a:xfrm>
            <a:off x="1225148" y="1767530"/>
            <a:ext cx="10467254" cy="722454"/>
          </a:xfrm>
          <a:prstGeom prst="rect">
            <a:avLst/>
          </a:prstGeom>
        </p:spPr>
        <p:txBody>
          <a:bodyPr lIns="0" tIns="0" rIns="0" bIns="0" rtlCol="0" anchor="t">
            <a:spAutoFit/>
          </a:bodyPr>
          <a:lstStyle/>
          <a:p>
            <a:pPr algn="ctr">
              <a:lnSpc>
                <a:spcPts val="5385"/>
              </a:lnSpc>
            </a:pPr>
            <a:r>
              <a:rPr lang="en-US" sz="5790" b="1">
                <a:solidFill>
                  <a:srgbClr val="133D31"/>
                </a:solidFill>
                <a:latin typeface="Times New Roman" panose="02020603050405020304" pitchFamily="18" charset="0"/>
                <a:ea typeface="Garet Bold"/>
                <a:cs typeface="Times New Roman" panose="02020603050405020304" pitchFamily="18" charset="0"/>
                <a:sym typeface="Garet Bold"/>
              </a:rPr>
              <a:t>Future enhancement</a:t>
            </a:r>
            <a:endParaRPr lang="en-US" sz="5790" b="1">
              <a:solidFill>
                <a:srgbClr val="133D31"/>
              </a:solidFill>
              <a:latin typeface="Times New Roman" panose="02020603050405020304" pitchFamily="18" charset="0"/>
              <a:ea typeface="Garet Bold"/>
              <a:cs typeface="Times New Roman" panose="02020603050405020304" pitchFamily="18" charset="0"/>
              <a:sym typeface="Garet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3218" t="-22650" r="-7570"/>
            </a:stretch>
          </a:blipFill>
        </p:spPr>
        <p:txBody>
          <a:bodyPr/>
          <a:lstStyle/>
          <a:p>
            <a:endParaRPr lang="en-IN" dirty="0">
              <a:latin typeface="Times New Roman" panose="02020603050405020304" pitchFamily="18" charset="0"/>
              <a:cs typeface="Times New Roman" panose="02020603050405020304" pitchFamily="18" charset="0"/>
            </a:endParaRPr>
          </a:p>
        </p:txBody>
      </p:sp>
      <p:sp>
        <p:nvSpPr>
          <p:cNvPr id="3" name="TextBox 3"/>
          <p:cNvSpPr txBox="1"/>
          <p:nvPr/>
        </p:nvSpPr>
        <p:spPr>
          <a:xfrm>
            <a:off x="1389042" y="3798524"/>
            <a:ext cx="15509915" cy="4151630"/>
          </a:xfrm>
          <a:prstGeom prst="rect">
            <a:avLst/>
          </a:prstGeom>
        </p:spPr>
        <p:txBody>
          <a:bodyPr lIns="0" tIns="0" rIns="0" bIns="0" rtlCol="0" anchor="t">
            <a:spAutoFit/>
          </a:bodyPr>
          <a:lstStyle/>
          <a:p>
            <a:pPr algn="just">
              <a:lnSpc>
                <a:spcPts val="4625"/>
              </a:lnSpc>
              <a:spcBef>
                <a:spcPct val="0"/>
              </a:spcBef>
            </a:pPr>
            <a:r>
              <a:rPr lang="en-US" sz="3600" dirty="0">
                <a:solidFill>
                  <a:srgbClr val="000000"/>
                </a:solidFill>
                <a:latin typeface="Times New Roman" panose="02020603050405020304" pitchFamily="18" charset="0"/>
                <a:ea typeface="Canva Sans"/>
                <a:cs typeface="Times New Roman" panose="02020603050405020304" pitchFamily="18" charset="0"/>
                <a:sym typeface="Canva Sans"/>
              </a:rPr>
              <a:t>The Farmer's E-Commerce platform revolutionizes agricultural sales by directly connecting farmers with consumers through a simple, efficient online marketplace. It empowers farmers to take control of their product listings and pricing, boosts their profits by eliminating middlemen, and offers consumers a seamless buying experience. With a secure, scalable infrastructure, this platform is designed to modernize farming, promote fair trade, and foster sustainable growth in the agricultural sector, benefiting both farmers and buyers alike.</a:t>
            </a:r>
            <a:endParaRPr lang="en-US" sz="36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sp>
        <p:nvSpPr>
          <p:cNvPr id="4" name="TextBox 4"/>
          <p:cNvSpPr txBox="1"/>
          <p:nvPr/>
        </p:nvSpPr>
        <p:spPr>
          <a:xfrm>
            <a:off x="5132135" y="1767530"/>
            <a:ext cx="7268358" cy="742126"/>
          </a:xfrm>
          <a:prstGeom prst="rect">
            <a:avLst/>
          </a:prstGeom>
        </p:spPr>
        <p:txBody>
          <a:bodyPr lIns="0" tIns="0" rIns="0" bIns="0" rtlCol="0" anchor="t">
            <a:spAutoFit/>
          </a:bodyPr>
          <a:lstStyle/>
          <a:p>
            <a:pPr algn="ctr">
              <a:lnSpc>
                <a:spcPts val="5385"/>
              </a:lnSpc>
            </a:pPr>
            <a:r>
              <a:rPr lang="en-US" sz="5790" b="1" dirty="0">
                <a:solidFill>
                  <a:srgbClr val="133D31"/>
                </a:solidFill>
                <a:latin typeface="Times New Roman" panose="02020603050405020304" pitchFamily="18" charset="0"/>
                <a:ea typeface="Garet Bold"/>
                <a:cs typeface="Times New Roman" panose="02020603050405020304" pitchFamily="18" charset="0"/>
                <a:sym typeface="Garet Bold"/>
              </a:rPr>
              <a:t>Conclusion</a:t>
            </a:r>
            <a:endParaRPr lang="en-US" sz="5790" b="1" dirty="0">
              <a:solidFill>
                <a:srgbClr val="133D31"/>
              </a:solidFill>
              <a:latin typeface="Times New Roman" panose="02020603050405020304" pitchFamily="18" charset="0"/>
              <a:ea typeface="Garet Bold"/>
              <a:cs typeface="Times New Roman" panose="02020603050405020304" pitchFamily="18" charset="0"/>
              <a:sym typeface="Garet Bold"/>
            </a:endParaRPr>
          </a:p>
        </p:txBody>
      </p:sp>
      <p:sp>
        <p:nvSpPr>
          <p:cNvPr id="5" name="TextBox 14"/>
          <p:cNvSpPr txBox="1"/>
          <p:nvPr/>
        </p:nvSpPr>
        <p:spPr>
          <a:xfrm>
            <a:off x="16687800" y="571500"/>
            <a:ext cx="640106" cy="518732"/>
          </a:xfrm>
          <a:prstGeom prst="rect">
            <a:avLst/>
          </a:prstGeom>
        </p:spPr>
        <p:txBody>
          <a:bodyPr lIns="0" tIns="0" rIns="0" bIns="0" rtlCol="0" anchor="t">
            <a:spAutoFit/>
          </a:bodyPr>
          <a:lstStyle/>
          <a:p>
            <a:pPr algn="l">
              <a:lnSpc>
                <a:spcPts val="4175"/>
              </a:lnSpc>
              <a:spcBef>
                <a:spcPct val="0"/>
              </a:spcBef>
            </a:pPr>
            <a:r>
              <a:rPr lang="en-US" sz="2980" b="1" dirty="0">
                <a:solidFill>
                  <a:srgbClr val="487307"/>
                </a:solidFill>
                <a:latin typeface="Times New Roman" panose="02020603050405020304" pitchFamily="18" charset="0"/>
                <a:ea typeface="Garet Bold"/>
                <a:cs typeface="Times New Roman" panose="02020603050405020304" pitchFamily="18" charset="0"/>
                <a:sym typeface="Garet Bold"/>
              </a:rPr>
              <a:t>19</a:t>
            </a:r>
            <a:endParaRPr lang="en-US" sz="2980" b="1" dirty="0">
              <a:solidFill>
                <a:srgbClr val="487307"/>
              </a:solidFill>
              <a:latin typeface="Times New Roman" panose="02020603050405020304" pitchFamily="18" charset="0"/>
              <a:ea typeface="Garet Bold"/>
              <a:cs typeface="Times New Roman" panose="02020603050405020304" pitchFamily="18" charset="0"/>
              <a:sym typeface="Garet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887573"/>
            <a:ext cx="18288000" cy="5399427"/>
            <a:chOff x="0" y="0"/>
            <a:chExt cx="4995194" cy="1828471"/>
          </a:xfrm>
        </p:grpSpPr>
        <p:sp>
          <p:nvSpPr>
            <p:cNvPr id="3" name="Freeform 3"/>
            <p:cNvSpPr/>
            <p:nvPr/>
          </p:nvSpPr>
          <p:spPr>
            <a:xfrm>
              <a:off x="0" y="0"/>
              <a:ext cx="4995194" cy="1828471"/>
            </a:xfrm>
            <a:custGeom>
              <a:avLst/>
              <a:gdLst/>
              <a:ahLst/>
              <a:cxnLst/>
              <a:rect l="l" t="t" r="r" b="b"/>
              <a:pathLst>
                <a:path w="4995194" h="1828471">
                  <a:moveTo>
                    <a:pt x="0" y="0"/>
                  </a:moveTo>
                  <a:lnTo>
                    <a:pt x="4995194" y="0"/>
                  </a:lnTo>
                  <a:lnTo>
                    <a:pt x="4995194" y="1828471"/>
                  </a:lnTo>
                  <a:lnTo>
                    <a:pt x="0" y="1828471"/>
                  </a:lnTo>
                  <a:close/>
                </a:path>
              </a:pathLst>
            </a:custGeom>
            <a:solidFill>
              <a:srgbClr val="FFEEBF">
                <a:alpha val="26667"/>
              </a:srgbClr>
            </a:solidFill>
          </p:spPr>
          <p:txBody>
            <a:bodyPr/>
            <a:lstStyle/>
            <a:p>
              <a:endParaRPr lang="en-IN" dirty="0">
                <a:latin typeface="Times New Roman" panose="02020603050405020304" pitchFamily="18" charset="0"/>
                <a:cs typeface="Times New Roman" panose="02020603050405020304" pitchFamily="18" charset="0"/>
              </a:endParaRPr>
            </a:p>
          </p:txBody>
        </p:sp>
        <p:sp>
          <p:nvSpPr>
            <p:cNvPr id="4" name="TextBox 4"/>
            <p:cNvSpPr txBox="1"/>
            <p:nvPr/>
          </p:nvSpPr>
          <p:spPr>
            <a:xfrm>
              <a:off x="0" y="-38100"/>
              <a:ext cx="4995194" cy="1866571"/>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752085" y="734009"/>
            <a:ext cx="5209437" cy="3764429"/>
            <a:chOff x="0" y="0"/>
            <a:chExt cx="1090765" cy="788205"/>
          </a:xfrm>
        </p:grpSpPr>
        <p:sp>
          <p:nvSpPr>
            <p:cNvPr id="6" name="Freeform 6"/>
            <p:cNvSpPr/>
            <p:nvPr/>
          </p:nvSpPr>
          <p:spPr>
            <a:xfrm>
              <a:off x="0" y="0"/>
              <a:ext cx="1090765" cy="788205"/>
            </a:xfrm>
            <a:custGeom>
              <a:avLst/>
              <a:gdLst/>
              <a:ahLst/>
              <a:cxnLst/>
              <a:rect l="l" t="t" r="r" b="b"/>
              <a:pathLst>
                <a:path w="1090765" h="788205">
                  <a:moveTo>
                    <a:pt x="52015" y="0"/>
                  </a:moveTo>
                  <a:lnTo>
                    <a:pt x="1038750" y="0"/>
                  </a:lnTo>
                  <a:cubicBezTo>
                    <a:pt x="1052545" y="0"/>
                    <a:pt x="1065775" y="5480"/>
                    <a:pt x="1075530" y="15235"/>
                  </a:cubicBezTo>
                  <a:cubicBezTo>
                    <a:pt x="1085285" y="24989"/>
                    <a:pt x="1090765" y="38220"/>
                    <a:pt x="1090765" y="52015"/>
                  </a:cubicBezTo>
                  <a:lnTo>
                    <a:pt x="1090765" y="736191"/>
                  </a:lnTo>
                  <a:cubicBezTo>
                    <a:pt x="1090765" y="749986"/>
                    <a:pt x="1085285" y="763216"/>
                    <a:pt x="1075530" y="772971"/>
                  </a:cubicBezTo>
                  <a:cubicBezTo>
                    <a:pt x="1065775" y="782725"/>
                    <a:pt x="1052545" y="788205"/>
                    <a:pt x="1038750" y="788205"/>
                  </a:cubicBezTo>
                  <a:lnTo>
                    <a:pt x="52015" y="788205"/>
                  </a:lnTo>
                  <a:cubicBezTo>
                    <a:pt x="38220" y="788205"/>
                    <a:pt x="24989" y="782725"/>
                    <a:pt x="15235" y="772971"/>
                  </a:cubicBezTo>
                  <a:cubicBezTo>
                    <a:pt x="5480" y="763216"/>
                    <a:pt x="0" y="749986"/>
                    <a:pt x="0" y="736191"/>
                  </a:cubicBezTo>
                  <a:lnTo>
                    <a:pt x="0" y="52015"/>
                  </a:lnTo>
                  <a:cubicBezTo>
                    <a:pt x="0" y="38220"/>
                    <a:pt x="5480" y="24989"/>
                    <a:pt x="15235" y="15235"/>
                  </a:cubicBezTo>
                  <a:cubicBezTo>
                    <a:pt x="24989" y="5480"/>
                    <a:pt x="38220" y="0"/>
                    <a:pt x="52015" y="0"/>
                  </a:cubicBezTo>
                  <a:close/>
                </a:path>
              </a:pathLst>
            </a:custGeom>
            <a:blipFill>
              <a:blip r:embed="rId1"/>
              <a:stretch>
                <a:fillRect l="-4230" r="-4230"/>
              </a:stretch>
            </a:blipFill>
            <a:ln w="57150" cap="rnd">
              <a:solidFill>
                <a:srgbClr val="487307"/>
              </a:solidFill>
              <a:prstDash val="solid"/>
              <a:round/>
            </a:ln>
          </p:spPr>
          <p:txBody>
            <a:bodyPr/>
            <a:lstStyle/>
            <a:p>
              <a:endParaRPr lang="en-IN">
                <a:latin typeface="Times New Roman" panose="02020603050405020304" pitchFamily="18" charset="0"/>
                <a:cs typeface="Times New Roman" panose="02020603050405020304" pitchFamily="18" charset="0"/>
              </a:endParaRPr>
            </a:p>
          </p:txBody>
        </p:sp>
      </p:grpSp>
      <p:grpSp>
        <p:nvGrpSpPr>
          <p:cNvPr id="7" name="Group 7"/>
          <p:cNvGrpSpPr/>
          <p:nvPr/>
        </p:nvGrpSpPr>
        <p:grpSpPr>
          <a:xfrm>
            <a:off x="1752085" y="5655405"/>
            <a:ext cx="5209437" cy="3764429"/>
            <a:chOff x="0" y="0"/>
            <a:chExt cx="1090765" cy="788205"/>
          </a:xfrm>
        </p:grpSpPr>
        <p:sp>
          <p:nvSpPr>
            <p:cNvPr id="8" name="Freeform 8"/>
            <p:cNvSpPr/>
            <p:nvPr/>
          </p:nvSpPr>
          <p:spPr>
            <a:xfrm>
              <a:off x="0" y="0"/>
              <a:ext cx="1090765" cy="788205"/>
            </a:xfrm>
            <a:custGeom>
              <a:avLst/>
              <a:gdLst/>
              <a:ahLst/>
              <a:cxnLst/>
              <a:rect l="l" t="t" r="r" b="b"/>
              <a:pathLst>
                <a:path w="1090765" h="788205">
                  <a:moveTo>
                    <a:pt x="52015" y="0"/>
                  </a:moveTo>
                  <a:lnTo>
                    <a:pt x="1038750" y="0"/>
                  </a:lnTo>
                  <a:cubicBezTo>
                    <a:pt x="1052545" y="0"/>
                    <a:pt x="1065775" y="5480"/>
                    <a:pt x="1075530" y="15235"/>
                  </a:cubicBezTo>
                  <a:cubicBezTo>
                    <a:pt x="1085285" y="24989"/>
                    <a:pt x="1090765" y="38220"/>
                    <a:pt x="1090765" y="52015"/>
                  </a:cubicBezTo>
                  <a:lnTo>
                    <a:pt x="1090765" y="736191"/>
                  </a:lnTo>
                  <a:cubicBezTo>
                    <a:pt x="1090765" y="749986"/>
                    <a:pt x="1085285" y="763216"/>
                    <a:pt x="1075530" y="772971"/>
                  </a:cubicBezTo>
                  <a:cubicBezTo>
                    <a:pt x="1065775" y="782725"/>
                    <a:pt x="1052545" y="788205"/>
                    <a:pt x="1038750" y="788205"/>
                  </a:cubicBezTo>
                  <a:lnTo>
                    <a:pt x="52015" y="788205"/>
                  </a:lnTo>
                  <a:cubicBezTo>
                    <a:pt x="38220" y="788205"/>
                    <a:pt x="24989" y="782725"/>
                    <a:pt x="15235" y="772971"/>
                  </a:cubicBezTo>
                  <a:cubicBezTo>
                    <a:pt x="5480" y="763216"/>
                    <a:pt x="0" y="749986"/>
                    <a:pt x="0" y="736191"/>
                  </a:cubicBezTo>
                  <a:lnTo>
                    <a:pt x="0" y="52015"/>
                  </a:lnTo>
                  <a:cubicBezTo>
                    <a:pt x="0" y="38220"/>
                    <a:pt x="5480" y="24989"/>
                    <a:pt x="15235" y="15235"/>
                  </a:cubicBezTo>
                  <a:cubicBezTo>
                    <a:pt x="24989" y="5480"/>
                    <a:pt x="38220" y="0"/>
                    <a:pt x="52015" y="0"/>
                  </a:cubicBezTo>
                  <a:close/>
                </a:path>
              </a:pathLst>
            </a:custGeom>
            <a:blipFill>
              <a:blip r:embed="rId2"/>
              <a:stretch>
                <a:fillRect l="-4196" r="-4196"/>
              </a:stretch>
            </a:blipFill>
            <a:ln w="57150" cap="rnd">
              <a:solidFill>
                <a:srgbClr val="487307"/>
              </a:solidFill>
              <a:prstDash val="solid"/>
              <a:round/>
            </a:ln>
          </p:spPr>
          <p:txBody>
            <a:bodyPr/>
            <a:lstStyle/>
            <a:p>
              <a:endParaRPr lang="en-IN">
                <a:latin typeface="Times New Roman" panose="02020603050405020304" pitchFamily="18" charset="0"/>
                <a:cs typeface="Times New Roman" panose="02020603050405020304" pitchFamily="18" charset="0"/>
              </a:endParaRPr>
            </a:p>
          </p:txBody>
        </p:sp>
      </p:grpSp>
      <p:sp>
        <p:nvSpPr>
          <p:cNvPr id="9" name="TextBox 9"/>
          <p:cNvSpPr txBox="1"/>
          <p:nvPr/>
        </p:nvSpPr>
        <p:spPr>
          <a:xfrm>
            <a:off x="8030483" y="811994"/>
            <a:ext cx="9007294" cy="1082003"/>
          </a:xfrm>
          <a:prstGeom prst="rect">
            <a:avLst/>
          </a:prstGeom>
        </p:spPr>
        <p:txBody>
          <a:bodyPr lIns="0" tIns="0" rIns="0" bIns="0" rtlCol="0" anchor="t">
            <a:spAutoFit/>
          </a:bodyPr>
          <a:lstStyle/>
          <a:p>
            <a:pPr algn="l">
              <a:lnSpc>
                <a:spcPts val="7905"/>
              </a:lnSpc>
            </a:pPr>
            <a:r>
              <a:rPr lang="en-US" sz="8500" b="1">
                <a:solidFill>
                  <a:srgbClr val="70821F"/>
                </a:solidFill>
                <a:latin typeface="Times New Roman" panose="02020603050405020304" pitchFamily="18" charset="0"/>
                <a:ea typeface="Garet Bold"/>
                <a:cs typeface="Times New Roman" panose="02020603050405020304" pitchFamily="18" charset="0"/>
                <a:sym typeface="Garet Bold"/>
              </a:rPr>
              <a:t>INTRODUCTION</a:t>
            </a:r>
            <a:endParaRPr lang="en-US" sz="8500" b="1">
              <a:solidFill>
                <a:srgbClr val="70821F"/>
              </a:solidFill>
              <a:latin typeface="Times New Roman" panose="02020603050405020304" pitchFamily="18" charset="0"/>
              <a:ea typeface="Garet Bold"/>
              <a:cs typeface="Times New Roman" panose="02020603050405020304" pitchFamily="18" charset="0"/>
              <a:sym typeface="Garet Bold"/>
            </a:endParaRPr>
          </a:p>
        </p:txBody>
      </p:sp>
      <p:sp>
        <p:nvSpPr>
          <p:cNvPr id="10" name="TextBox 10"/>
          <p:cNvSpPr txBox="1"/>
          <p:nvPr/>
        </p:nvSpPr>
        <p:spPr>
          <a:xfrm>
            <a:off x="689972" y="913910"/>
            <a:ext cx="767816" cy="601947"/>
          </a:xfrm>
          <a:prstGeom prst="rect">
            <a:avLst/>
          </a:prstGeom>
        </p:spPr>
        <p:txBody>
          <a:bodyPr lIns="0" tIns="0" rIns="0" bIns="0" rtlCol="0" anchor="t">
            <a:spAutoFit/>
          </a:bodyPr>
          <a:lstStyle/>
          <a:p>
            <a:pPr algn="l">
              <a:lnSpc>
                <a:spcPts val="5010"/>
              </a:lnSpc>
              <a:spcBef>
                <a:spcPct val="0"/>
              </a:spcBef>
            </a:pPr>
            <a:r>
              <a:rPr lang="en-US" sz="3575" b="1">
                <a:solidFill>
                  <a:srgbClr val="487307"/>
                </a:solidFill>
                <a:latin typeface="Times New Roman" panose="02020603050405020304" pitchFamily="18" charset="0"/>
                <a:ea typeface="Garet Bold"/>
                <a:cs typeface="Times New Roman" panose="02020603050405020304" pitchFamily="18" charset="0"/>
                <a:sym typeface="Garet Bold"/>
              </a:rPr>
              <a:t>02</a:t>
            </a:r>
            <a:endParaRPr lang="en-US" sz="3575" b="1">
              <a:solidFill>
                <a:srgbClr val="487307"/>
              </a:solidFill>
              <a:latin typeface="Times New Roman" panose="02020603050405020304" pitchFamily="18" charset="0"/>
              <a:ea typeface="Garet Bold"/>
              <a:cs typeface="Times New Roman" panose="02020603050405020304" pitchFamily="18" charset="0"/>
              <a:sym typeface="Garet Bold"/>
            </a:endParaRPr>
          </a:p>
        </p:txBody>
      </p:sp>
      <p:sp>
        <p:nvSpPr>
          <p:cNvPr id="11" name="TextBox 11"/>
          <p:cNvSpPr txBox="1"/>
          <p:nvPr/>
        </p:nvSpPr>
        <p:spPr>
          <a:xfrm>
            <a:off x="8030483" y="2142461"/>
            <a:ext cx="10023688" cy="2867025"/>
          </a:xfrm>
          <a:prstGeom prst="rect">
            <a:avLst/>
          </a:prstGeom>
        </p:spPr>
        <p:txBody>
          <a:bodyPr lIns="0" tIns="0" rIns="0" bIns="0" rtlCol="0" anchor="t">
            <a:spAutoFit/>
          </a:bodyPr>
          <a:lstStyle/>
          <a:p>
            <a:pPr algn="just">
              <a:lnSpc>
                <a:spcPts val="2795"/>
              </a:lnSpc>
              <a:spcBef>
                <a:spcPct val="0"/>
              </a:spcBef>
            </a:pPr>
            <a:r>
              <a:rPr lang="en-US" sz="2400" b="1" dirty="0">
                <a:solidFill>
                  <a:srgbClr val="487307"/>
                </a:solidFill>
                <a:latin typeface="Times New Roman" panose="02020603050405020304" pitchFamily="18" charset="0"/>
                <a:ea typeface="Poppins Bold"/>
                <a:cs typeface="Times New Roman" panose="02020603050405020304" pitchFamily="18" charset="0"/>
                <a:sym typeface="Poppins Bold"/>
              </a:rPr>
              <a:t>Motivation Behind the Project:</a:t>
            </a:r>
            <a:r>
              <a:rPr lang="en-US" sz="2400" dirty="0">
                <a:solidFill>
                  <a:srgbClr val="487307"/>
                </a:solidFill>
                <a:latin typeface="Times New Roman" panose="02020603050405020304" pitchFamily="18" charset="0"/>
                <a:ea typeface="Poppins"/>
                <a:cs typeface="Times New Roman" panose="02020603050405020304" pitchFamily="18" charset="0"/>
                <a:sym typeface="Poppins"/>
              </a:rPr>
              <a:t> The agricultural industry, particularly small-scale farmers, often faces challenges in accessing larger markets and ensuring fair prices for their produce. With the rapid growth of digital technologies, there is a pressing need to modernize farming operations, giving farmers better access to consumers while eliminating the need for middlemen who cut into their profits. Our project aims to bring farming into the digital age, empowering farmers through technology.</a:t>
            </a:r>
            <a:endParaRPr lang="en-US" sz="2400" dirty="0">
              <a:solidFill>
                <a:srgbClr val="487307"/>
              </a:solidFill>
              <a:latin typeface="Times New Roman" panose="02020603050405020304" pitchFamily="18" charset="0"/>
              <a:ea typeface="Poppins"/>
              <a:cs typeface="Times New Roman" panose="02020603050405020304" pitchFamily="18" charset="0"/>
              <a:sym typeface="Poppins"/>
            </a:endParaRPr>
          </a:p>
          <a:p>
            <a:pPr algn="just">
              <a:lnSpc>
                <a:spcPts val="2795"/>
              </a:lnSpc>
              <a:spcBef>
                <a:spcPct val="0"/>
              </a:spcBef>
            </a:pPr>
            <a:endParaRPr lang="en-US" sz="2400" dirty="0">
              <a:solidFill>
                <a:srgbClr val="487307"/>
              </a:solidFill>
              <a:latin typeface="Times New Roman" panose="02020603050405020304" pitchFamily="18" charset="0"/>
              <a:ea typeface="Poppins"/>
              <a:cs typeface="Times New Roman" panose="02020603050405020304" pitchFamily="18" charset="0"/>
              <a:sym typeface="Poppins"/>
            </a:endParaRPr>
          </a:p>
        </p:txBody>
      </p:sp>
      <p:sp>
        <p:nvSpPr>
          <p:cNvPr id="12" name="TextBox 12"/>
          <p:cNvSpPr txBox="1"/>
          <p:nvPr/>
        </p:nvSpPr>
        <p:spPr>
          <a:xfrm>
            <a:off x="8158780" y="5588730"/>
            <a:ext cx="9383785" cy="1961515"/>
          </a:xfrm>
          <a:prstGeom prst="rect">
            <a:avLst/>
          </a:prstGeom>
        </p:spPr>
        <p:txBody>
          <a:bodyPr lIns="0" tIns="0" rIns="0" bIns="0" rtlCol="0" anchor="t">
            <a:spAutoFit/>
          </a:bodyPr>
          <a:lstStyle/>
          <a:p>
            <a:pPr algn="just">
              <a:lnSpc>
                <a:spcPts val="3060"/>
              </a:lnSpc>
              <a:spcBef>
                <a:spcPct val="0"/>
              </a:spcBef>
            </a:pPr>
            <a:r>
              <a:rPr lang="en-US" sz="2400" b="1" dirty="0">
                <a:solidFill>
                  <a:srgbClr val="487307"/>
                </a:solidFill>
                <a:latin typeface="Times New Roman" panose="02020603050405020304" pitchFamily="18" charset="0"/>
                <a:ea typeface="Poppins Bold"/>
                <a:cs typeface="Times New Roman" panose="02020603050405020304" pitchFamily="18" charset="0"/>
                <a:sym typeface="Poppins Bold"/>
              </a:rPr>
              <a:t>Core Idea: </a:t>
            </a:r>
            <a:r>
              <a:rPr lang="en-US" sz="2400" dirty="0">
                <a:solidFill>
                  <a:srgbClr val="487307"/>
                </a:solidFill>
                <a:latin typeface="Times New Roman" panose="02020603050405020304" pitchFamily="18" charset="0"/>
                <a:ea typeface="Poppins"/>
                <a:cs typeface="Times New Roman" panose="02020603050405020304" pitchFamily="18" charset="0"/>
                <a:sym typeface="Poppins"/>
              </a:rPr>
              <a:t>This project is about building a user-friendly online platform where farmers can directly list, showcase, and sell their products to consumers. By creating a seamless, easy-to-use interface, farmers can manage their own online stores, and buyers can conveniently browse and purchase fresh produce from local farmers.</a:t>
            </a:r>
            <a:endParaRPr lang="en-US" sz="2400" dirty="0">
              <a:solidFill>
                <a:srgbClr val="487307"/>
              </a:solidFill>
              <a:latin typeface="Times New Roman" panose="02020603050405020304" pitchFamily="18" charset="0"/>
              <a:ea typeface="Poppins"/>
              <a:cs typeface="Times New Roman" panose="02020603050405020304" pitchFamily="18" charset="0"/>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p:cNvSpPr>
            <a:spLocks noGrp="1" noRot="1" noChangeAspect="1" noMove="1" noResize="1" noEditPoints="1" noAdjustHandles="1" noChangeArrowheads="1" noChangeShapeType="1" noTextEdit="1"/>
          </p:cNvSpPr>
          <p:nvPr/>
        </p:nvSpPr>
        <p:spPr>
          <a:xfrm>
            <a:off x="0" y="-1"/>
            <a:ext cx="18287542" cy="10278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a:spLocks noGrp="1" noRot="1" noChangeAspect="1" noMove="1" noResize="1" noEditPoints="1" noAdjustHandles="1" noChangeArrowheads="1" noChangeShapeType="1" noTextEdit="1"/>
          </p:cNvSpPr>
          <p:nvPr/>
        </p:nvSpPr>
        <p:spPr>
          <a:xfrm>
            <a:off x="457" y="0"/>
            <a:ext cx="1828754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7"/>
          <p:cNvSpPr txBox="1"/>
          <p:nvPr/>
        </p:nvSpPr>
        <p:spPr>
          <a:xfrm>
            <a:off x="9885993" y="6401748"/>
            <a:ext cx="7208994" cy="194567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000" b="1" kern="1200">
                <a:solidFill>
                  <a:schemeClr val="tx2"/>
                </a:solidFill>
                <a:latin typeface="+mj-lt"/>
                <a:ea typeface="+mj-ea"/>
                <a:cs typeface="+mj-cs"/>
                <a:sym typeface="Codec Pro Bold"/>
              </a:rPr>
              <a:t>Thank You!</a:t>
            </a:r>
            <a:endParaRPr lang="en-US" sz="6000" b="1" kern="1200">
              <a:solidFill>
                <a:schemeClr val="tx2"/>
              </a:solidFill>
              <a:latin typeface="+mj-lt"/>
              <a:ea typeface="+mj-ea"/>
              <a:cs typeface="+mj-cs"/>
              <a:sym typeface="Codec Pro Bold"/>
            </a:endParaRPr>
          </a:p>
        </p:txBody>
      </p:sp>
      <p:pic>
        <p:nvPicPr>
          <p:cNvPr id="50" name="Graphic 49" descr="Handshak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10705" y="2722979"/>
            <a:ext cx="6212640" cy="621264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51" name="Group 50"/>
          <p:cNvGrpSpPr>
            <a:grpSpLocks noGrp="1" noRot="1" noChangeAspect="1" noMove="1" noResize="1" noUngrp="1"/>
          </p:cNvGrpSpPr>
          <p:nvPr/>
        </p:nvGrpSpPr>
        <p:grpSpPr>
          <a:xfrm>
            <a:off x="-6379" y="-8965"/>
            <a:ext cx="9358011" cy="10295969"/>
            <a:chOff x="305" y="-5977"/>
            <a:chExt cx="6238675" cy="6863979"/>
          </a:xfrm>
        </p:grpSpPr>
        <p:sp>
          <p:nvSpPr>
            <p:cNvPr id="52" name="Freeform: Shape 51"/>
            <p:cNvSpPr/>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p:cNvSpPr/>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p:cNvSpPr/>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7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4509853"/>
            <a:ext cx="18524765" cy="5777148"/>
            <a:chOff x="0" y="0"/>
            <a:chExt cx="4995194" cy="2914484"/>
          </a:xfrm>
        </p:grpSpPr>
        <p:sp>
          <p:nvSpPr>
            <p:cNvPr id="3" name="Freeform 3"/>
            <p:cNvSpPr/>
            <p:nvPr/>
          </p:nvSpPr>
          <p:spPr>
            <a:xfrm>
              <a:off x="0" y="0"/>
              <a:ext cx="4995194" cy="2914484"/>
            </a:xfrm>
            <a:custGeom>
              <a:avLst/>
              <a:gdLst/>
              <a:ahLst/>
              <a:cxnLst/>
              <a:rect l="l" t="t" r="r" b="b"/>
              <a:pathLst>
                <a:path w="4995194" h="2914484">
                  <a:moveTo>
                    <a:pt x="0" y="0"/>
                  </a:moveTo>
                  <a:lnTo>
                    <a:pt x="4995194" y="0"/>
                  </a:lnTo>
                  <a:lnTo>
                    <a:pt x="4995194" y="2914484"/>
                  </a:lnTo>
                  <a:lnTo>
                    <a:pt x="0" y="2914484"/>
                  </a:lnTo>
                  <a:close/>
                </a:path>
              </a:pathLst>
            </a:custGeom>
            <a:solidFill>
              <a:srgbClr val="9D884E">
                <a:alpha val="26667"/>
              </a:srgbClr>
            </a:solidFill>
          </p:spPr>
          <p:txBody>
            <a:bodyPr/>
            <a:lstStyle/>
            <a:p>
              <a:endParaRPr lang="en-IN">
                <a:latin typeface="Times New Roman" panose="02020603050405020304" pitchFamily="18" charset="0"/>
                <a:cs typeface="Times New Roman" panose="02020603050405020304" pitchFamily="18" charset="0"/>
              </a:endParaRPr>
            </a:p>
          </p:txBody>
        </p:sp>
        <p:sp>
          <p:nvSpPr>
            <p:cNvPr id="4" name="TextBox 4"/>
            <p:cNvSpPr txBox="1"/>
            <p:nvPr/>
          </p:nvSpPr>
          <p:spPr>
            <a:xfrm>
              <a:off x="0" y="-38100"/>
              <a:ext cx="4995194" cy="2952584"/>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 y="0"/>
            <a:ext cx="1933733" cy="4219387"/>
            <a:chOff x="0" y="0"/>
            <a:chExt cx="668303" cy="1297834"/>
          </a:xfrm>
        </p:grpSpPr>
        <p:sp>
          <p:nvSpPr>
            <p:cNvPr id="6" name="Freeform 6"/>
            <p:cNvSpPr/>
            <p:nvPr/>
          </p:nvSpPr>
          <p:spPr>
            <a:xfrm>
              <a:off x="0" y="0"/>
              <a:ext cx="668303" cy="1297834"/>
            </a:xfrm>
            <a:custGeom>
              <a:avLst/>
              <a:gdLst/>
              <a:ahLst/>
              <a:cxnLst/>
              <a:rect l="l" t="t" r="r" b="b"/>
              <a:pathLst>
                <a:path w="668303" h="1297834">
                  <a:moveTo>
                    <a:pt x="0" y="0"/>
                  </a:moveTo>
                  <a:lnTo>
                    <a:pt x="668303" y="0"/>
                  </a:lnTo>
                  <a:lnTo>
                    <a:pt x="668303" y="1297834"/>
                  </a:lnTo>
                  <a:lnTo>
                    <a:pt x="0" y="1297834"/>
                  </a:lnTo>
                  <a:close/>
                </a:path>
              </a:pathLst>
            </a:custGeom>
            <a:solidFill>
              <a:srgbClr val="487307"/>
            </a:solidFill>
          </p:spPr>
          <p:txBody>
            <a:bodyPr/>
            <a:lstStyle/>
            <a:p>
              <a:endParaRPr lang="en-IN">
                <a:latin typeface="Times New Roman" panose="02020603050405020304" pitchFamily="18" charset="0"/>
                <a:cs typeface="Times New Roman" panose="02020603050405020304" pitchFamily="18" charset="0"/>
              </a:endParaRPr>
            </a:p>
          </p:txBody>
        </p:sp>
        <p:sp>
          <p:nvSpPr>
            <p:cNvPr id="7" name="TextBox 7"/>
            <p:cNvSpPr txBox="1"/>
            <p:nvPr/>
          </p:nvSpPr>
          <p:spPr>
            <a:xfrm>
              <a:off x="0" y="-38100"/>
              <a:ext cx="668303" cy="1335934"/>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8" name="Group 8"/>
          <p:cNvGrpSpPr/>
          <p:nvPr/>
        </p:nvGrpSpPr>
        <p:grpSpPr>
          <a:xfrm>
            <a:off x="689972" y="4509852"/>
            <a:ext cx="5328139" cy="5777148"/>
            <a:chOff x="0" y="0"/>
            <a:chExt cx="1137058" cy="1232879"/>
          </a:xfrm>
        </p:grpSpPr>
        <p:sp>
          <p:nvSpPr>
            <p:cNvPr id="9" name="Freeform 9"/>
            <p:cNvSpPr/>
            <p:nvPr/>
          </p:nvSpPr>
          <p:spPr>
            <a:xfrm>
              <a:off x="0" y="0"/>
              <a:ext cx="1137058" cy="1232879"/>
            </a:xfrm>
            <a:custGeom>
              <a:avLst/>
              <a:gdLst/>
              <a:ahLst/>
              <a:cxnLst/>
              <a:rect l="l" t="t" r="r" b="b"/>
              <a:pathLst>
                <a:path w="1137058" h="1232879">
                  <a:moveTo>
                    <a:pt x="50856" y="0"/>
                  </a:moveTo>
                  <a:lnTo>
                    <a:pt x="1086202" y="0"/>
                  </a:lnTo>
                  <a:cubicBezTo>
                    <a:pt x="1114289" y="0"/>
                    <a:pt x="1137058" y="22769"/>
                    <a:pt x="1137058" y="50856"/>
                  </a:cubicBezTo>
                  <a:lnTo>
                    <a:pt x="1137058" y="1182023"/>
                  </a:lnTo>
                  <a:cubicBezTo>
                    <a:pt x="1137058" y="1210110"/>
                    <a:pt x="1114289" y="1232879"/>
                    <a:pt x="1086202" y="1232879"/>
                  </a:cubicBezTo>
                  <a:lnTo>
                    <a:pt x="50856" y="1232879"/>
                  </a:lnTo>
                  <a:cubicBezTo>
                    <a:pt x="22769" y="1232879"/>
                    <a:pt x="0" y="1210110"/>
                    <a:pt x="0" y="1182023"/>
                  </a:cubicBezTo>
                  <a:lnTo>
                    <a:pt x="0" y="50856"/>
                  </a:lnTo>
                  <a:cubicBezTo>
                    <a:pt x="0" y="22769"/>
                    <a:pt x="22769" y="0"/>
                    <a:pt x="50856" y="0"/>
                  </a:cubicBezTo>
                  <a:close/>
                </a:path>
              </a:pathLst>
            </a:custGeom>
            <a:blipFill>
              <a:blip r:embed="rId1"/>
              <a:stretch>
                <a:fillRect l="-51780" t="-33059" r="-64359"/>
              </a:stretch>
            </a:blipFill>
            <a:ln cap="rnd">
              <a:noFill/>
              <a:prstDash val="solid"/>
              <a:round/>
            </a:ln>
          </p:spPr>
          <p:txBody>
            <a:bodyPr/>
            <a:lstStyle/>
            <a:p>
              <a:endParaRPr lang="en-IN">
                <a:latin typeface="Times New Roman" panose="02020603050405020304" pitchFamily="18" charset="0"/>
                <a:cs typeface="Times New Roman" panose="02020603050405020304" pitchFamily="18" charset="0"/>
              </a:endParaRPr>
            </a:p>
          </p:txBody>
        </p:sp>
      </p:grpSp>
      <p:grpSp>
        <p:nvGrpSpPr>
          <p:cNvPr id="10" name="Group 10"/>
          <p:cNvGrpSpPr/>
          <p:nvPr/>
        </p:nvGrpSpPr>
        <p:grpSpPr>
          <a:xfrm>
            <a:off x="7056336" y="4509852"/>
            <a:ext cx="5616748" cy="5777148"/>
            <a:chOff x="0" y="0"/>
            <a:chExt cx="1198649" cy="1232879"/>
          </a:xfrm>
        </p:grpSpPr>
        <p:sp>
          <p:nvSpPr>
            <p:cNvPr id="11" name="Freeform 11"/>
            <p:cNvSpPr/>
            <p:nvPr/>
          </p:nvSpPr>
          <p:spPr>
            <a:xfrm>
              <a:off x="0" y="0"/>
              <a:ext cx="1198649" cy="1232879"/>
            </a:xfrm>
            <a:custGeom>
              <a:avLst/>
              <a:gdLst/>
              <a:ahLst/>
              <a:cxnLst/>
              <a:rect l="l" t="t" r="r" b="b"/>
              <a:pathLst>
                <a:path w="1198649" h="1232879">
                  <a:moveTo>
                    <a:pt x="48243" y="0"/>
                  </a:moveTo>
                  <a:lnTo>
                    <a:pt x="1150406" y="0"/>
                  </a:lnTo>
                  <a:cubicBezTo>
                    <a:pt x="1177050" y="0"/>
                    <a:pt x="1198649" y="21599"/>
                    <a:pt x="1198649" y="48243"/>
                  </a:cubicBezTo>
                  <a:lnTo>
                    <a:pt x="1198649" y="1184637"/>
                  </a:lnTo>
                  <a:cubicBezTo>
                    <a:pt x="1198649" y="1211280"/>
                    <a:pt x="1177050" y="1232879"/>
                    <a:pt x="1150406" y="1232879"/>
                  </a:cubicBezTo>
                  <a:lnTo>
                    <a:pt x="48243" y="1232879"/>
                  </a:lnTo>
                  <a:cubicBezTo>
                    <a:pt x="21599" y="1232879"/>
                    <a:pt x="0" y="1211280"/>
                    <a:pt x="0" y="1184637"/>
                  </a:cubicBezTo>
                  <a:lnTo>
                    <a:pt x="0" y="48243"/>
                  </a:lnTo>
                  <a:cubicBezTo>
                    <a:pt x="0" y="21599"/>
                    <a:pt x="21599" y="0"/>
                    <a:pt x="48243" y="0"/>
                  </a:cubicBezTo>
                  <a:close/>
                </a:path>
              </a:pathLst>
            </a:custGeom>
            <a:blipFill>
              <a:blip r:embed="rId2"/>
              <a:stretch>
                <a:fillRect l="-27407" r="-27407"/>
              </a:stretch>
            </a:blipFill>
            <a:ln cap="rnd">
              <a:noFill/>
              <a:prstDash val="solid"/>
              <a:round/>
            </a:ln>
          </p:spPr>
          <p:txBody>
            <a:bodyPr/>
            <a:lstStyle/>
            <a:p>
              <a:endParaRPr lang="en-IN">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13366742" y="4509852"/>
            <a:ext cx="4572000" cy="5777148"/>
            <a:chOff x="0" y="0"/>
            <a:chExt cx="803047" cy="1014725"/>
          </a:xfrm>
        </p:grpSpPr>
        <p:sp>
          <p:nvSpPr>
            <p:cNvPr id="13" name="Freeform 13"/>
            <p:cNvSpPr/>
            <p:nvPr/>
          </p:nvSpPr>
          <p:spPr>
            <a:xfrm>
              <a:off x="0" y="0"/>
              <a:ext cx="803047" cy="1014724"/>
            </a:xfrm>
            <a:custGeom>
              <a:avLst/>
              <a:gdLst/>
              <a:ahLst/>
              <a:cxnLst/>
              <a:rect l="l" t="t" r="r" b="b"/>
              <a:pathLst>
                <a:path w="803047" h="1014724">
                  <a:moveTo>
                    <a:pt x="59267" y="0"/>
                  </a:moveTo>
                  <a:lnTo>
                    <a:pt x="743780" y="0"/>
                  </a:lnTo>
                  <a:cubicBezTo>
                    <a:pt x="776512" y="0"/>
                    <a:pt x="803047" y="26535"/>
                    <a:pt x="803047" y="59267"/>
                  </a:cubicBezTo>
                  <a:lnTo>
                    <a:pt x="803047" y="955458"/>
                  </a:lnTo>
                  <a:cubicBezTo>
                    <a:pt x="803047" y="988190"/>
                    <a:pt x="776512" y="1014724"/>
                    <a:pt x="743780" y="1014724"/>
                  </a:cubicBezTo>
                  <a:lnTo>
                    <a:pt x="59267" y="1014724"/>
                  </a:lnTo>
                  <a:cubicBezTo>
                    <a:pt x="26535" y="1014724"/>
                    <a:pt x="0" y="988190"/>
                    <a:pt x="0" y="955458"/>
                  </a:cubicBezTo>
                  <a:lnTo>
                    <a:pt x="0" y="59267"/>
                  </a:lnTo>
                  <a:cubicBezTo>
                    <a:pt x="0" y="26535"/>
                    <a:pt x="26535" y="0"/>
                    <a:pt x="59267" y="0"/>
                  </a:cubicBezTo>
                  <a:close/>
                </a:path>
              </a:pathLst>
            </a:custGeom>
            <a:blipFill>
              <a:blip r:embed="rId3"/>
              <a:stretch>
                <a:fillRect l="-543" r="-543"/>
              </a:stretch>
            </a:blipFill>
            <a:ln cap="rnd">
              <a:noFill/>
              <a:prstDash val="solid"/>
              <a:round/>
            </a:ln>
          </p:spPr>
          <p:txBody>
            <a:bodyPr/>
            <a:lstStyle/>
            <a:p>
              <a:endParaRPr lang="en-IN">
                <a:latin typeface="Times New Roman" panose="02020603050405020304" pitchFamily="18" charset="0"/>
                <a:cs typeface="Times New Roman" panose="02020603050405020304" pitchFamily="18" charset="0"/>
              </a:endParaRPr>
            </a:p>
          </p:txBody>
        </p:sp>
      </p:grpSp>
      <p:sp>
        <p:nvSpPr>
          <p:cNvPr id="14" name="TextBox 14"/>
          <p:cNvSpPr txBox="1"/>
          <p:nvPr/>
        </p:nvSpPr>
        <p:spPr>
          <a:xfrm>
            <a:off x="689972" y="913910"/>
            <a:ext cx="767816" cy="601947"/>
          </a:xfrm>
          <a:prstGeom prst="rect">
            <a:avLst/>
          </a:prstGeom>
        </p:spPr>
        <p:txBody>
          <a:bodyPr lIns="0" tIns="0" rIns="0" bIns="0" rtlCol="0" anchor="t">
            <a:spAutoFit/>
          </a:bodyPr>
          <a:lstStyle/>
          <a:p>
            <a:pPr algn="l">
              <a:lnSpc>
                <a:spcPts val="5010"/>
              </a:lnSpc>
              <a:spcBef>
                <a:spcPct val="0"/>
              </a:spcBef>
            </a:pPr>
            <a:r>
              <a:rPr lang="en-US" sz="3575" b="1">
                <a:solidFill>
                  <a:srgbClr val="FFFCF3"/>
                </a:solidFill>
                <a:latin typeface="Times New Roman" panose="02020603050405020304" pitchFamily="18" charset="0"/>
                <a:ea typeface="Garet Bold"/>
                <a:cs typeface="Times New Roman" panose="02020603050405020304" pitchFamily="18" charset="0"/>
                <a:sym typeface="Garet Bold"/>
              </a:rPr>
              <a:t>03</a:t>
            </a:r>
            <a:endParaRPr lang="en-US" sz="3575" b="1">
              <a:solidFill>
                <a:srgbClr val="FFFCF3"/>
              </a:solidFill>
              <a:latin typeface="Times New Roman" panose="02020603050405020304" pitchFamily="18" charset="0"/>
              <a:ea typeface="Garet Bold"/>
              <a:cs typeface="Times New Roman" panose="02020603050405020304" pitchFamily="18" charset="0"/>
              <a:sym typeface="Garet Bold"/>
            </a:endParaRPr>
          </a:p>
        </p:txBody>
      </p:sp>
      <p:sp>
        <p:nvSpPr>
          <p:cNvPr id="15" name="TextBox 15"/>
          <p:cNvSpPr txBox="1"/>
          <p:nvPr/>
        </p:nvSpPr>
        <p:spPr>
          <a:xfrm>
            <a:off x="2117473" y="384438"/>
            <a:ext cx="9877725" cy="863783"/>
          </a:xfrm>
          <a:prstGeom prst="rect">
            <a:avLst/>
          </a:prstGeom>
        </p:spPr>
        <p:txBody>
          <a:bodyPr lIns="0" tIns="0" rIns="0" bIns="0" rtlCol="0" anchor="t">
            <a:spAutoFit/>
          </a:bodyPr>
          <a:lstStyle/>
          <a:p>
            <a:pPr algn="l">
              <a:lnSpc>
                <a:spcPts val="6395"/>
              </a:lnSpc>
            </a:pPr>
            <a:r>
              <a:rPr lang="en-US" sz="6875" b="1">
                <a:solidFill>
                  <a:srgbClr val="70821F"/>
                </a:solidFill>
                <a:latin typeface="Times New Roman" panose="02020603050405020304" pitchFamily="18" charset="0"/>
                <a:ea typeface="Garet Bold"/>
                <a:cs typeface="Times New Roman" panose="02020603050405020304" pitchFamily="18" charset="0"/>
                <a:sym typeface="Garet Bold"/>
              </a:rPr>
              <a:t>Problem Statement</a:t>
            </a:r>
            <a:endParaRPr lang="en-US" sz="6875" b="1">
              <a:solidFill>
                <a:srgbClr val="70821F"/>
              </a:solidFill>
              <a:latin typeface="Times New Roman" panose="02020603050405020304" pitchFamily="18" charset="0"/>
              <a:ea typeface="Garet Bold"/>
              <a:cs typeface="Times New Roman" panose="02020603050405020304" pitchFamily="18" charset="0"/>
              <a:sym typeface="Garet Bold"/>
            </a:endParaRPr>
          </a:p>
        </p:txBody>
      </p:sp>
      <p:grpSp>
        <p:nvGrpSpPr>
          <p:cNvPr id="16" name="Group 16"/>
          <p:cNvGrpSpPr/>
          <p:nvPr/>
        </p:nvGrpSpPr>
        <p:grpSpPr>
          <a:xfrm>
            <a:off x="2199253" y="1248221"/>
            <a:ext cx="15739489" cy="2864578"/>
            <a:chOff x="0" y="0"/>
            <a:chExt cx="4145380" cy="754457"/>
          </a:xfrm>
        </p:grpSpPr>
        <p:sp>
          <p:nvSpPr>
            <p:cNvPr id="17" name="Freeform 17"/>
            <p:cNvSpPr/>
            <p:nvPr/>
          </p:nvSpPr>
          <p:spPr>
            <a:xfrm>
              <a:off x="0" y="0"/>
              <a:ext cx="4145380" cy="754457"/>
            </a:xfrm>
            <a:custGeom>
              <a:avLst/>
              <a:gdLst/>
              <a:ahLst/>
              <a:cxnLst/>
              <a:rect l="l" t="t" r="r" b="b"/>
              <a:pathLst>
                <a:path w="4145380" h="754457">
                  <a:moveTo>
                    <a:pt x="49188" y="0"/>
                  </a:moveTo>
                  <a:lnTo>
                    <a:pt x="4096192" y="0"/>
                  </a:lnTo>
                  <a:cubicBezTo>
                    <a:pt x="4123358" y="0"/>
                    <a:pt x="4145380" y="22022"/>
                    <a:pt x="4145380" y="49188"/>
                  </a:cubicBezTo>
                  <a:lnTo>
                    <a:pt x="4145380" y="705269"/>
                  </a:lnTo>
                  <a:cubicBezTo>
                    <a:pt x="4145380" y="732435"/>
                    <a:pt x="4123358" y="754457"/>
                    <a:pt x="4096192" y="754457"/>
                  </a:cubicBezTo>
                  <a:lnTo>
                    <a:pt x="49188" y="754457"/>
                  </a:lnTo>
                  <a:cubicBezTo>
                    <a:pt x="22022" y="754457"/>
                    <a:pt x="0" y="732435"/>
                    <a:pt x="0" y="705269"/>
                  </a:cubicBezTo>
                  <a:lnTo>
                    <a:pt x="0" y="49188"/>
                  </a:lnTo>
                  <a:cubicBezTo>
                    <a:pt x="0" y="22022"/>
                    <a:pt x="22022" y="0"/>
                    <a:pt x="49188" y="0"/>
                  </a:cubicBezTo>
                  <a:close/>
                </a:path>
              </a:pathLst>
            </a:custGeom>
            <a:solidFill>
              <a:srgbClr val="FFFFFF"/>
            </a:solidFill>
            <a:ln w="38100" cap="rnd">
              <a:solidFill>
                <a:srgbClr val="487307"/>
              </a:solidFill>
              <a:prstDash val="solid"/>
              <a:round/>
            </a:ln>
          </p:spPr>
          <p:txBody>
            <a:bodyPr/>
            <a:lstStyle/>
            <a:p>
              <a:endParaRPr lang="en-IN">
                <a:latin typeface="Times New Roman" panose="02020603050405020304" pitchFamily="18" charset="0"/>
                <a:cs typeface="Times New Roman" panose="02020603050405020304" pitchFamily="18" charset="0"/>
              </a:endParaRPr>
            </a:p>
          </p:txBody>
        </p:sp>
        <p:sp>
          <p:nvSpPr>
            <p:cNvPr id="18" name="TextBox 18"/>
            <p:cNvSpPr txBox="1"/>
            <p:nvPr/>
          </p:nvSpPr>
          <p:spPr>
            <a:xfrm>
              <a:off x="0" y="-47625"/>
              <a:ext cx="4145380" cy="802082"/>
            </a:xfrm>
            <a:prstGeom prst="rect">
              <a:avLst/>
            </a:prstGeom>
          </p:spPr>
          <p:txBody>
            <a:bodyPr lIns="50800" tIns="50800" rIns="50800" bIns="50800" rtlCol="0" anchor="ctr"/>
            <a:lstStyle/>
            <a:p>
              <a:pPr algn="just">
                <a:lnSpc>
                  <a:spcPts val="3500"/>
                </a:lnSpc>
              </a:pPr>
              <a:r>
                <a:rPr lang="en-US" sz="2800" dirty="0">
                  <a:solidFill>
                    <a:srgbClr val="000000"/>
                  </a:solidFill>
                  <a:latin typeface="Times New Roman" panose="02020603050405020304" pitchFamily="18" charset="0"/>
                  <a:ea typeface="Canva Sans"/>
                  <a:cs typeface="Times New Roman" panose="02020603050405020304" pitchFamily="18" charset="0"/>
                  <a:sym typeface="Canva Sans"/>
                </a:rPr>
                <a:t>Farmers often struggle to reach larger markets and secure fair prices for their products due to dependence on middlemen. This leads to reduced profits and limited market access. Additionally, there is a lack of digital infrastructure that supports direct farmer-to-consumer sales. Consumers, on the other hand, find it challenging to access fresh, local produce easily. This project aims to solve these issues by providing a direct, digital platform for buying and selling farm products.</a:t>
              </a:r>
              <a:endParaRPr lang="en-US" sz="2800" dirty="0">
                <a:solidFill>
                  <a:srgbClr val="000000"/>
                </a:solidFill>
                <a:latin typeface="Times New Roman" panose="02020603050405020304" pitchFamily="18" charset="0"/>
                <a:ea typeface="Canva Sans"/>
                <a:cs typeface="Times New Roman" panose="02020603050405020304" pitchFamily="18" charset="0"/>
                <a:sym typeface="Canva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950241" cy="10287000"/>
            <a:chOff x="0" y="0"/>
            <a:chExt cx="3184372" cy="3005610"/>
          </a:xfrm>
        </p:grpSpPr>
        <p:sp>
          <p:nvSpPr>
            <p:cNvPr id="3" name="Freeform 3"/>
            <p:cNvSpPr/>
            <p:nvPr/>
          </p:nvSpPr>
          <p:spPr>
            <a:xfrm>
              <a:off x="0" y="0"/>
              <a:ext cx="3184372" cy="3005610"/>
            </a:xfrm>
            <a:custGeom>
              <a:avLst/>
              <a:gdLst/>
              <a:ahLst/>
              <a:cxnLst/>
              <a:rect l="l" t="t" r="r" b="b"/>
              <a:pathLst>
                <a:path w="3184372" h="3005610">
                  <a:moveTo>
                    <a:pt x="0" y="0"/>
                  </a:moveTo>
                  <a:lnTo>
                    <a:pt x="3184372" y="0"/>
                  </a:lnTo>
                  <a:lnTo>
                    <a:pt x="3184372" y="3005610"/>
                  </a:lnTo>
                  <a:lnTo>
                    <a:pt x="0" y="3005610"/>
                  </a:lnTo>
                  <a:close/>
                </a:path>
              </a:pathLst>
            </a:custGeom>
            <a:solidFill>
              <a:srgbClr val="133D31"/>
            </a:solidFill>
          </p:spPr>
          <p:txBody>
            <a:bodyPr/>
            <a:lstStyle/>
            <a:p>
              <a:endParaRPr lang="en-IN">
                <a:latin typeface="Times New Roman" panose="02020603050405020304" pitchFamily="18" charset="0"/>
                <a:cs typeface="Times New Roman" panose="02020603050405020304" pitchFamily="18" charset="0"/>
              </a:endParaRPr>
            </a:p>
          </p:txBody>
        </p:sp>
        <p:sp>
          <p:nvSpPr>
            <p:cNvPr id="4" name="TextBox 4"/>
            <p:cNvSpPr txBox="1"/>
            <p:nvPr/>
          </p:nvSpPr>
          <p:spPr>
            <a:xfrm>
              <a:off x="0" y="-38100"/>
              <a:ext cx="3184372" cy="3043710"/>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0" y="161440"/>
            <a:ext cx="1797759" cy="1610674"/>
            <a:chOff x="0" y="0"/>
            <a:chExt cx="1037216" cy="584879"/>
          </a:xfrm>
        </p:grpSpPr>
        <p:sp>
          <p:nvSpPr>
            <p:cNvPr id="6" name="Freeform 6"/>
            <p:cNvSpPr/>
            <p:nvPr/>
          </p:nvSpPr>
          <p:spPr>
            <a:xfrm>
              <a:off x="0" y="0"/>
              <a:ext cx="1037216" cy="584879"/>
            </a:xfrm>
            <a:custGeom>
              <a:avLst/>
              <a:gdLst/>
              <a:ahLst/>
              <a:cxnLst/>
              <a:rect l="l" t="t" r="r" b="b"/>
              <a:pathLst>
                <a:path w="1037216" h="584879">
                  <a:moveTo>
                    <a:pt x="0" y="0"/>
                  </a:moveTo>
                  <a:lnTo>
                    <a:pt x="1037216" y="0"/>
                  </a:lnTo>
                  <a:lnTo>
                    <a:pt x="1037216" y="584879"/>
                  </a:lnTo>
                  <a:lnTo>
                    <a:pt x="0" y="584879"/>
                  </a:lnTo>
                  <a:close/>
                </a:path>
              </a:pathLst>
            </a:custGeom>
            <a:solidFill>
              <a:srgbClr val="487307"/>
            </a:solidFill>
          </p:spPr>
          <p:txBody>
            <a:bodyPr/>
            <a:lstStyle/>
            <a:p>
              <a:endParaRPr lang="en-IN">
                <a:latin typeface="Times New Roman" panose="02020603050405020304" pitchFamily="18" charset="0"/>
                <a:cs typeface="Times New Roman" panose="02020603050405020304" pitchFamily="18" charset="0"/>
              </a:endParaRPr>
            </a:p>
          </p:txBody>
        </p:sp>
        <p:sp>
          <p:nvSpPr>
            <p:cNvPr id="7" name="TextBox 7"/>
            <p:cNvSpPr txBox="1"/>
            <p:nvPr/>
          </p:nvSpPr>
          <p:spPr>
            <a:xfrm>
              <a:off x="0" y="-38100"/>
              <a:ext cx="1037216" cy="622979"/>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8" name="Group 8"/>
          <p:cNvGrpSpPr>
            <a:grpSpLocks noChangeAspect="1"/>
          </p:cNvGrpSpPr>
          <p:nvPr/>
        </p:nvGrpSpPr>
        <p:grpSpPr>
          <a:xfrm>
            <a:off x="5371367" y="1921605"/>
            <a:ext cx="4057331" cy="8224320"/>
            <a:chOff x="0" y="0"/>
            <a:chExt cx="9398000" cy="19050000"/>
          </a:xfrm>
        </p:grpSpPr>
        <p:sp>
          <p:nvSpPr>
            <p:cNvPr id="9" name="Freeform 9"/>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1"/>
              <a:stretch>
                <a:fillRect l="-50319" r="-172872"/>
              </a:stretch>
            </a:blipFill>
          </p:spPr>
          <p:txBody>
            <a:bodyPr/>
            <a:lstStyle/>
            <a:p>
              <a:endParaRPr lang="en-IN">
                <a:latin typeface="Times New Roman" panose="02020603050405020304" pitchFamily="18" charset="0"/>
                <a:cs typeface="Times New Roman" panose="02020603050405020304" pitchFamily="18" charset="0"/>
              </a:endParaRPr>
            </a:p>
          </p:txBody>
        </p:sp>
        <p:sp>
          <p:nvSpPr>
            <p:cNvPr id="10" name="Freeform 10"/>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2"/>
              <a:stretch>
                <a:fillRect l="-42" r="-42"/>
              </a:stretch>
            </a:blipFill>
          </p:spPr>
          <p:txBody>
            <a:bodyPr/>
            <a:lstStyle/>
            <a:p>
              <a:endParaRPr lang="en-IN">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0" y="6621885"/>
            <a:ext cx="3503675" cy="350367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3857" r="-33857"/>
              </a:stretch>
            </a:blipFill>
            <a:ln w="85725" cap="sq">
              <a:solidFill>
                <a:srgbClr val="FFFCF3"/>
              </a:solidFill>
              <a:prstDash val="solid"/>
              <a:miter/>
            </a:ln>
          </p:spPr>
          <p:txBody>
            <a:bodyPr/>
            <a:lstStyle/>
            <a:p>
              <a:endParaRPr lang="en-IN">
                <a:latin typeface="Times New Roman" panose="02020603050405020304" pitchFamily="18" charset="0"/>
                <a:cs typeface="Times New Roman" panose="02020603050405020304" pitchFamily="18" charset="0"/>
              </a:endParaRPr>
            </a:p>
          </p:txBody>
        </p:sp>
      </p:grpSp>
      <p:sp>
        <p:nvSpPr>
          <p:cNvPr id="13" name="TextBox 13"/>
          <p:cNvSpPr txBox="1"/>
          <p:nvPr/>
        </p:nvSpPr>
        <p:spPr>
          <a:xfrm>
            <a:off x="689972" y="913910"/>
            <a:ext cx="767816" cy="601947"/>
          </a:xfrm>
          <a:prstGeom prst="rect">
            <a:avLst/>
          </a:prstGeom>
        </p:spPr>
        <p:txBody>
          <a:bodyPr lIns="0" tIns="0" rIns="0" bIns="0" rtlCol="0" anchor="t">
            <a:spAutoFit/>
          </a:bodyPr>
          <a:lstStyle/>
          <a:p>
            <a:pPr algn="l">
              <a:lnSpc>
                <a:spcPts val="5010"/>
              </a:lnSpc>
              <a:spcBef>
                <a:spcPct val="0"/>
              </a:spcBef>
            </a:pPr>
            <a:r>
              <a:rPr lang="en-US" sz="3575" b="1">
                <a:solidFill>
                  <a:srgbClr val="FFFCF3"/>
                </a:solidFill>
                <a:latin typeface="Times New Roman" panose="02020603050405020304" pitchFamily="18" charset="0"/>
                <a:ea typeface="Garet Bold"/>
                <a:cs typeface="Times New Roman" panose="02020603050405020304" pitchFamily="18" charset="0"/>
                <a:sym typeface="Garet Bold"/>
              </a:rPr>
              <a:t>04</a:t>
            </a:r>
            <a:endParaRPr lang="en-US" sz="3575" b="1">
              <a:solidFill>
                <a:srgbClr val="FFFCF3"/>
              </a:solidFill>
              <a:latin typeface="Times New Roman" panose="02020603050405020304" pitchFamily="18" charset="0"/>
              <a:ea typeface="Garet Bold"/>
              <a:cs typeface="Times New Roman" panose="02020603050405020304" pitchFamily="18" charset="0"/>
              <a:sym typeface="Garet Bold"/>
            </a:endParaRPr>
          </a:p>
        </p:txBody>
      </p:sp>
      <p:sp>
        <p:nvSpPr>
          <p:cNvPr id="14" name="TextBox 14"/>
          <p:cNvSpPr txBox="1"/>
          <p:nvPr/>
        </p:nvSpPr>
        <p:spPr>
          <a:xfrm>
            <a:off x="2342748" y="544358"/>
            <a:ext cx="6524487" cy="1082003"/>
          </a:xfrm>
          <a:prstGeom prst="rect">
            <a:avLst/>
          </a:prstGeom>
        </p:spPr>
        <p:txBody>
          <a:bodyPr lIns="0" tIns="0" rIns="0" bIns="0" rtlCol="0" anchor="t">
            <a:spAutoFit/>
          </a:bodyPr>
          <a:lstStyle/>
          <a:p>
            <a:pPr algn="l">
              <a:lnSpc>
                <a:spcPts val="7905"/>
              </a:lnSpc>
            </a:pPr>
            <a:r>
              <a:rPr lang="en-US" sz="8500" b="1">
                <a:solidFill>
                  <a:srgbClr val="FFFAF5"/>
                </a:solidFill>
                <a:latin typeface="Times New Roman" panose="02020603050405020304" pitchFamily="18" charset="0"/>
                <a:ea typeface="Garet Bold"/>
                <a:cs typeface="Times New Roman" panose="02020603050405020304" pitchFamily="18" charset="0"/>
                <a:sym typeface="Garet Bold"/>
              </a:rPr>
              <a:t>Objectives</a:t>
            </a:r>
            <a:endParaRPr lang="en-US" sz="8500" b="1">
              <a:solidFill>
                <a:srgbClr val="FFFAF5"/>
              </a:solidFill>
              <a:latin typeface="Times New Roman" panose="02020603050405020304" pitchFamily="18" charset="0"/>
              <a:ea typeface="Garet Bold"/>
              <a:cs typeface="Times New Roman" panose="02020603050405020304" pitchFamily="18" charset="0"/>
              <a:sym typeface="Garet Bold"/>
            </a:endParaRPr>
          </a:p>
        </p:txBody>
      </p:sp>
      <p:grpSp>
        <p:nvGrpSpPr>
          <p:cNvPr id="15" name="Group 15"/>
          <p:cNvGrpSpPr/>
          <p:nvPr/>
        </p:nvGrpSpPr>
        <p:grpSpPr>
          <a:xfrm>
            <a:off x="1457787" y="2445161"/>
            <a:ext cx="3503675" cy="350367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06" r="-24906"/>
              </a:stretch>
            </a:blipFill>
            <a:ln w="85725" cap="sq">
              <a:solidFill>
                <a:srgbClr val="FFFCF3"/>
              </a:solidFill>
              <a:prstDash val="solid"/>
              <a:miter/>
            </a:ln>
          </p:spPr>
          <p:txBody>
            <a:bodyPr/>
            <a:lstStyle/>
            <a:p>
              <a:endParaRPr lang="en-IN">
                <a:latin typeface="Times New Roman" panose="02020603050405020304" pitchFamily="18" charset="0"/>
                <a:cs typeface="Times New Roman" panose="02020603050405020304" pitchFamily="18" charset="0"/>
              </a:endParaRPr>
            </a:p>
          </p:txBody>
        </p:sp>
      </p:grpSp>
      <p:sp>
        <p:nvSpPr>
          <p:cNvPr id="17" name="TextBox 17"/>
          <p:cNvSpPr txBox="1"/>
          <p:nvPr/>
        </p:nvSpPr>
        <p:spPr>
          <a:xfrm>
            <a:off x="10132819" y="904385"/>
            <a:ext cx="7874584" cy="9182100"/>
          </a:xfrm>
          <a:prstGeom prst="rect">
            <a:avLst/>
          </a:prstGeom>
        </p:spPr>
        <p:txBody>
          <a:bodyPr lIns="0" tIns="0" rIns="0" bIns="0" rtlCol="0" anchor="t">
            <a:spAutoFit/>
          </a:bodyPr>
          <a:lstStyle/>
          <a:p>
            <a:pPr marL="551815" lvl="1" indent="-276225" algn="just">
              <a:lnSpc>
                <a:spcPts val="3580"/>
              </a:lnSpc>
              <a:buFont typeface="Arial" panose="020B0604020202020204"/>
              <a:buChar char="•"/>
            </a:pPr>
            <a:r>
              <a:rPr lang="en-US" sz="3200" b="1" dirty="0">
                <a:solidFill>
                  <a:srgbClr val="487307"/>
                </a:solidFill>
                <a:latin typeface="Times New Roman" panose="02020603050405020304" pitchFamily="18" charset="0"/>
                <a:ea typeface="Poppins Bold"/>
                <a:cs typeface="Times New Roman" panose="02020603050405020304" pitchFamily="18" charset="0"/>
                <a:sym typeface="Poppins Bold"/>
              </a:rPr>
              <a:t>Empower Farmers:</a:t>
            </a:r>
            <a:r>
              <a:rPr lang="en-US" sz="3200" dirty="0">
                <a:solidFill>
                  <a:srgbClr val="487307"/>
                </a:solidFill>
                <a:latin typeface="Times New Roman" panose="02020603050405020304" pitchFamily="18" charset="0"/>
                <a:ea typeface="Poppins"/>
                <a:cs typeface="Times New Roman" panose="02020603050405020304" pitchFamily="18" charset="0"/>
                <a:sym typeface="Poppins"/>
              </a:rPr>
              <a:t> Provide farmers with a digital platform to manage and sell their products directly, eliminating the need for middlemen.</a:t>
            </a:r>
            <a:endParaRPr lang="en-US" sz="3200" dirty="0">
              <a:solidFill>
                <a:srgbClr val="487307"/>
              </a:solidFill>
              <a:latin typeface="Times New Roman" panose="02020603050405020304" pitchFamily="18" charset="0"/>
              <a:ea typeface="Poppins"/>
              <a:cs typeface="Times New Roman" panose="02020603050405020304" pitchFamily="18" charset="0"/>
              <a:sym typeface="Poppins"/>
            </a:endParaRPr>
          </a:p>
          <a:p>
            <a:pPr marL="551815" lvl="1" indent="-276225" algn="just">
              <a:lnSpc>
                <a:spcPts val="3580"/>
              </a:lnSpc>
              <a:buFont typeface="Arial" panose="020B0604020202020204"/>
              <a:buChar char="•"/>
            </a:pPr>
            <a:r>
              <a:rPr lang="en-US" sz="3200" b="1" dirty="0">
                <a:solidFill>
                  <a:srgbClr val="487307"/>
                </a:solidFill>
                <a:latin typeface="Times New Roman" panose="02020603050405020304" pitchFamily="18" charset="0"/>
                <a:ea typeface="Poppins Bold"/>
                <a:cs typeface="Times New Roman" panose="02020603050405020304" pitchFamily="18" charset="0"/>
                <a:sym typeface="Poppins Bold"/>
              </a:rPr>
              <a:t>Increase Market Reach:</a:t>
            </a:r>
            <a:r>
              <a:rPr lang="en-US" sz="3200" dirty="0">
                <a:solidFill>
                  <a:srgbClr val="487307"/>
                </a:solidFill>
                <a:latin typeface="Times New Roman" panose="02020603050405020304" pitchFamily="18" charset="0"/>
                <a:ea typeface="Poppins"/>
                <a:cs typeface="Times New Roman" panose="02020603050405020304" pitchFamily="18" charset="0"/>
                <a:sym typeface="Poppins"/>
              </a:rPr>
              <a:t> Expand farmers' access to a broader consumer base, enabling better pricing and sales opportunities.</a:t>
            </a:r>
            <a:endParaRPr lang="en-US" sz="3200" dirty="0">
              <a:solidFill>
                <a:srgbClr val="487307"/>
              </a:solidFill>
              <a:latin typeface="Times New Roman" panose="02020603050405020304" pitchFamily="18" charset="0"/>
              <a:ea typeface="Poppins"/>
              <a:cs typeface="Times New Roman" panose="02020603050405020304" pitchFamily="18" charset="0"/>
              <a:sym typeface="Poppins"/>
            </a:endParaRPr>
          </a:p>
          <a:p>
            <a:pPr marL="551815" lvl="1" indent="-276225" algn="just">
              <a:lnSpc>
                <a:spcPts val="3580"/>
              </a:lnSpc>
              <a:buFont typeface="Arial" panose="020B0604020202020204"/>
              <a:buChar char="•"/>
            </a:pPr>
            <a:r>
              <a:rPr lang="en-US" sz="3200" b="1" dirty="0">
                <a:solidFill>
                  <a:srgbClr val="487307"/>
                </a:solidFill>
                <a:latin typeface="Times New Roman" panose="02020603050405020304" pitchFamily="18" charset="0"/>
                <a:ea typeface="Poppins Bold"/>
                <a:cs typeface="Times New Roman" panose="02020603050405020304" pitchFamily="18" charset="0"/>
                <a:sym typeface="Poppins Bold"/>
              </a:rPr>
              <a:t>Simplify Buying Process:</a:t>
            </a:r>
            <a:r>
              <a:rPr lang="en-US" sz="3200" dirty="0">
                <a:solidFill>
                  <a:srgbClr val="487307"/>
                </a:solidFill>
                <a:latin typeface="Times New Roman" panose="02020603050405020304" pitchFamily="18" charset="0"/>
                <a:ea typeface="Poppins"/>
                <a:cs typeface="Times New Roman" panose="02020603050405020304" pitchFamily="18" charset="0"/>
                <a:sym typeface="Poppins"/>
              </a:rPr>
              <a:t> Create a seamless, user-friendly interface for consumers to browse, purchase, and track orders.</a:t>
            </a:r>
            <a:endParaRPr lang="en-US" sz="3200" dirty="0">
              <a:solidFill>
                <a:srgbClr val="487307"/>
              </a:solidFill>
              <a:latin typeface="Times New Roman" panose="02020603050405020304" pitchFamily="18" charset="0"/>
              <a:ea typeface="Poppins"/>
              <a:cs typeface="Times New Roman" panose="02020603050405020304" pitchFamily="18" charset="0"/>
              <a:sym typeface="Poppins"/>
            </a:endParaRPr>
          </a:p>
          <a:p>
            <a:pPr marL="551815" lvl="1" indent="-276225" algn="just">
              <a:lnSpc>
                <a:spcPts val="3580"/>
              </a:lnSpc>
              <a:buFont typeface="Arial" panose="020B0604020202020204"/>
              <a:buChar char="•"/>
            </a:pPr>
            <a:r>
              <a:rPr lang="en-US" sz="3200" b="1" dirty="0">
                <a:solidFill>
                  <a:srgbClr val="487307"/>
                </a:solidFill>
                <a:latin typeface="Times New Roman" panose="02020603050405020304" pitchFamily="18" charset="0"/>
                <a:ea typeface="Poppins Bold"/>
                <a:cs typeface="Times New Roman" panose="02020603050405020304" pitchFamily="18" charset="0"/>
                <a:sym typeface="Poppins Bold"/>
              </a:rPr>
              <a:t>Ensure Secure Transactions: </a:t>
            </a:r>
            <a:r>
              <a:rPr lang="en-US" sz="3200" dirty="0">
                <a:solidFill>
                  <a:srgbClr val="487307"/>
                </a:solidFill>
                <a:latin typeface="Times New Roman" panose="02020603050405020304" pitchFamily="18" charset="0"/>
                <a:ea typeface="Poppins"/>
                <a:cs typeface="Times New Roman" panose="02020603050405020304" pitchFamily="18" charset="0"/>
                <a:sym typeface="Poppins"/>
              </a:rPr>
              <a:t>Integrate reliable payment systems to offer secure and convenient payments for both farmers and buyers.</a:t>
            </a:r>
            <a:endParaRPr lang="en-US" sz="3200" dirty="0">
              <a:solidFill>
                <a:srgbClr val="487307"/>
              </a:solidFill>
              <a:latin typeface="Times New Roman" panose="02020603050405020304" pitchFamily="18" charset="0"/>
              <a:ea typeface="Poppins"/>
              <a:cs typeface="Times New Roman" panose="02020603050405020304" pitchFamily="18" charset="0"/>
              <a:sym typeface="Poppins"/>
            </a:endParaRPr>
          </a:p>
          <a:p>
            <a:pPr marL="551815" lvl="1" indent="-276225" algn="just">
              <a:lnSpc>
                <a:spcPts val="3580"/>
              </a:lnSpc>
              <a:spcBef>
                <a:spcPct val="0"/>
              </a:spcBef>
              <a:buFont typeface="Arial" panose="020B0604020202020204"/>
              <a:buChar char="•"/>
            </a:pPr>
            <a:r>
              <a:rPr lang="en-US" sz="3200" b="1" dirty="0">
                <a:solidFill>
                  <a:srgbClr val="487307"/>
                </a:solidFill>
                <a:latin typeface="Times New Roman" panose="02020603050405020304" pitchFamily="18" charset="0"/>
                <a:ea typeface="Poppins Bold"/>
                <a:cs typeface="Times New Roman" panose="02020603050405020304" pitchFamily="18" charset="0"/>
                <a:sym typeface="Poppins Bold"/>
              </a:rPr>
              <a:t>Boost Agricultural Sustainability:</a:t>
            </a:r>
            <a:r>
              <a:rPr lang="en-US" sz="3200" dirty="0">
                <a:solidFill>
                  <a:srgbClr val="487307"/>
                </a:solidFill>
                <a:latin typeface="Times New Roman" panose="02020603050405020304" pitchFamily="18" charset="0"/>
                <a:ea typeface="Poppins"/>
                <a:cs typeface="Times New Roman" panose="02020603050405020304" pitchFamily="18" charset="0"/>
                <a:sym typeface="Poppins"/>
              </a:rPr>
              <a:t> Promote fair trade practices and improve profitability for small-scale farmers in the digital marketplace.</a:t>
            </a:r>
            <a:endParaRPr lang="en-US" sz="3200" dirty="0">
              <a:solidFill>
                <a:srgbClr val="487307"/>
              </a:solidFill>
              <a:latin typeface="Times New Roman" panose="02020603050405020304" pitchFamily="18" charset="0"/>
              <a:ea typeface="Poppins"/>
              <a:cs typeface="Times New Roman" panose="02020603050405020304" pitchFamily="18" charset="0"/>
              <a:sym typeface="Poppins"/>
            </a:endParaRPr>
          </a:p>
          <a:p>
            <a:pPr algn="just">
              <a:lnSpc>
                <a:spcPts val="3580"/>
              </a:lnSpc>
              <a:spcBef>
                <a:spcPct val="0"/>
              </a:spcBef>
            </a:pPr>
            <a:endParaRPr lang="en-US" sz="3200" dirty="0">
              <a:solidFill>
                <a:srgbClr val="487307"/>
              </a:solidFill>
              <a:latin typeface="Times New Roman" panose="02020603050405020304" pitchFamily="18" charset="0"/>
              <a:ea typeface="Poppins"/>
              <a:cs typeface="Times New Roman" panose="02020603050405020304" pitchFamily="18" charset="0"/>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5"/>
        </a:solidFill>
        <a:effectLst/>
      </p:bgPr>
    </p:bg>
    <p:spTree>
      <p:nvGrpSpPr>
        <p:cNvPr id="1" name=""/>
        <p:cNvGrpSpPr/>
        <p:nvPr/>
      </p:nvGrpSpPr>
      <p:grpSpPr>
        <a:xfrm>
          <a:off x="0" y="0"/>
          <a:ext cx="0" cy="0"/>
          <a:chOff x="0" y="0"/>
          <a:chExt cx="0" cy="0"/>
        </a:xfrm>
      </p:grpSpPr>
      <p:grpSp>
        <p:nvGrpSpPr>
          <p:cNvPr id="2" name="Group 2"/>
          <p:cNvGrpSpPr/>
          <p:nvPr/>
        </p:nvGrpSpPr>
        <p:grpSpPr>
          <a:xfrm>
            <a:off x="-23446" y="9585395"/>
            <a:ext cx="16400573" cy="734587"/>
            <a:chOff x="0" y="0"/>
            <a:chExt cx="4319493" cy="193471"/>
          </a:xfrm>
        </p:grpSpPr>
        <p:sp>
          <p:nvSpPr>
            <p:cNvPr id="3" name="Freeform 3"/>
            <p:cNvSpPr/>
            <p:nvPr/>
          </p:nvSpPr>
          <p:spPr>
            <a:xfrm>
              <a:off x="0" y="0"/>
              <a:ext cx="4319493" cy="193471"/>
            </a:xfrm>
            <a:custGeom>
              <a:avLst/>
              <a:gdLst/>
              <a:ahLst/>
              <a:cxnLst/>
              <a:rect l="l" t="t" r="r" b="b"/>
              <a:pathLst>
                <a:path w="4319493" h="193471">
                  <a:moveTo>
                    <a:pt x="3304" y="0"/>
                  </a:moveTo>
                  <a:lnTo>
                    <a:pt x="4316188" y="0"/>
                  </a:lnTo>
                  <a:cubicBezTo>
                    <a:pt x="4318013" y="0"/>
                    <a:pt x="4319493" y="1479"/>
                    <a:pt x="4319493" y="3304"/>
                  </a:cubicBezTo>
                  <a:lnTo>
                    <a:pt x="4319493" y="190167"/>
                  </a:lnTo>
                  <a:cubicBezTo>
                    <a:pt x="4319493" y="191992"/>
                    <a:pt x="4318013" y="193471"/>
                    <a:pt x="4316188" y="193471"/>
                  </a:cubicBezTo>
                  <a:lnTo>
                    <a:pt x="3304" y="193471"/>
                  </a:lnTo>
                  <a:cubicBezTo>
                    <a:pt x="1479" y="193471"/>
                    <a:pt x="0" y="191992"/>
                    <a:pt x="0" y="190167"/>
                  </a:cubicBezTo>
                  <a:lnTo>
                    <a:pt x="0" y="3304"/>
                  </a:lnTo>
                  <a:cubicBezTo>
                    <a:pt x="0" y="1479"/>
                    <a:pt x="1479" y="0"/>
                    <a:pt x="3304" y="0"/>
                  </a:cubicBezTo>
                  <a:close/>
                </a:path>
              </a:pathLst>
            </a:custGeom>
            <a:solidFill>
              <a:srgbClr val="B4C273"/>
            </a:solidFill>
            <a:ln cap="sq">
              <a:noFill/>
              <a:prstDash val="solid"/>
              <a:miter/>
            </a:ln>
          </p:spPr>
          <p:txBody>
            <a:bodyPr/>
            <a:lstStyle/>
            <a:p>
              <a:endParaRPr lang="en-IN">
                <a:latin typeface="Times New Roman" panose="02020603050405020304" pitchFamily="18" charset="0"/>
                <a:cs typeface="Times New Roman" panose="02020603050405020304" pitchFamily="18" charset="0"/>
              </a:endParaRPr>
            </a:p>
          </p:txBody>
        </p:sp>
        <p:sp>
          <p:nvSpPr>
            <p:cNvPr id="4" name="TextBox 4"/>
            <p:cNvSpPr txBox="1"/>
            <p:nvPr/>
          </p:nvSpPr>
          <p:spPr>
            <a:xfrm>
              <a:off x="0" y="-38100"/>
              <a:ext cx="4319493" cy="231571"/>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12748778" y="0"/>
            <a:ext cx="5539222" cy="5346529"/>
            <a:chOff x="0" y="0"/>
            <a:chExt cx="972934" cy="939089"/>
          </a:xfrm>
        </p:grpSpPr>
        <p:sp>
          <p:nvSpPr>
            <p:cNvPr id="6" name="Freeform 6"/>
            <p:cNvSpPr/>
            <p:nvPr/>
          </p:nvSpPr>
          <p:spPr>
            <a:xfrm>
              <a:off x="0" y="0"/>
              <a:ext cx="972934" cy="939089"/>
            </a:xfrm>
            <a:custGeom>
              <a:avLst/>
              <a:gdLst/>
              <a:ahLst/>
              <a:cxnLst/>
              <a:rect l="l" t="t" r="r" b="b"/>
              <a:pathLst>
                <a:path w="972934" h="939089">
                  <a:moveTo>
                    <a:pt x="0" y="0"/>
                  </a:moveTo>
                  <a:lnTo>
                    <a:pt x="972934" y="0"/>
                  </a:lnTo>
                  <a:lnTo>
                    <a:pt x="972934" y="939089"/>
                  </a:lnTo>
                  <a:lnTo>
                    <a:pt x="0" y="939089"/>
                  </a:lnTo>
                  <a:close/>
                </a:path>
              </a:pathLst>
            </a:custGeom>
            <a:blipFill>
              <a:blip r:embed="rId1"/>
              <a:stretch>
                <a:fillRect l="-22300" r="-22300"/>
              </a:stretch>
            </a:blipFill>
            <a:ln cap="sq">
              <a:noFill/>
              <a:prstDash val="solid"/>
              <a:miter/>
            </a:ln>
          </p:spPr>
          <p:txBody>
            <a:bodyPr/>
            <a:lstStyle/>
            <a:p>
              <a:endParaRPr lang="en-IN">
                <a:latin typeface="Times New Roman" panose="02020603050405020304" pitchFamily="18" charset="0"/>
                <a:cs typeface="Times New Roman" panose="02020603050405020304" pitchFamily="18" charset="0"/>
              </a:endParaRPr>
            </a:p>
          </p:txBody>
        </p:sp>
      </p:grpSp>
      <p:grpSp>
        <p:nvGrpSpPr>
          <p:cNvPr id="7" name="Group 7"/>
          <p:cNvGrpSpPr/>
          <p:nvPr/>
        </p:nvGrpSpPr>
        <p:grpSpPr>
          <a:xfrm>
            <a:off x="12748778" y="5346529"/>
            <a:ext cx="5539222" cy="4940471"/>
            <a:chOff x="0" y="0"/>
            <a:chExt cx="972934" cy="867767"/>
          </a:xfrm>
        </p:grpSpPr>
        <p:sp>
          <p:nvSpPr>
            <p:cNvPr id="8" name="Freeform 8"/>
            <p:cNvSpPr/>
            <p:nvPr/>
          </p:nvSpPr>
          <p:spPr>
            <a:xfrm>
              <a:off x="0" y="0"/>
              <a:ext cx="972934" cy="867767"/>
            </a:xfrm>
            <a:custGeom>
              <a:avLst/>
              <a:gdLst/>
              <a:ahLst/>
              <a:cxnLst/>
              <a:rect l="l" t="t" r="r" b="b"/>
              <a:pathLst>
                <a:path w="972934" h="867767">
                  <a:moveTo>
                    <a:pt x="0" y="0"/>
                  </a:moveTo>
                  <a:lnTo>
                    <a:pt x="972934" y="0"/>
                  </a:lnTo>
                  <a:lnTo>
                    <a:pt x="972934" y="867767"/>
                  </a:lnTo>
                  <a:lnTo>
                    <a:pt x="0" y="867767"/>
                  </a:lnTo>
                  <a:close/>
                </a:path>
              </a:pathLst>
            </a:custGeom>
            <a:blipFill>
              <a:blip r:embed="rId2"/>
              <a:stretch>
                <a:fillRect l="-29457" r="-29457"/>
              </a:stretch>
            </a:blipFill>
            <a:ln cap="sq">
              <a:noFill/>
              <a:prstDash val="solid"/>
              <a:miter/>
            </a:ln>
          </p:spPr>
          <p:txBody>
            <a:bodyPr/>
            <a:lstStyle/>
            <a:p>
              <a:endParaRPr lang="en-IN">
                <a:latin typeface="Times New Roman" panose="02020603050405020304" pitchFamily="18" charset="0"/>
                <a:cs typeface="Times New Roman" panose="02020603050405020304" pitchFamily="18" charset="0"/>
              </a:endParaRPr>
            </a:p>
          </p:txBody>
        </p:sp>
      </p:grpSp>
      <p:sp>
        <p:nvSpPr>
          <p:cNvPr id="9" name="TextBox 9"/>
          <p:cNvSpPr txBox="1"/>
          <p:nvPr/>
        </p:nvSpPr>
        <p:spPr>
          <a:xfrm>
            <a:off x="255644" y="434143"/>
            <a:ext cx="10304831" cy="1077778"/>
          </a:xfrm>
          <a:prstGeom prst="rect">
            <a:avLst/>
          </a:prstGeom>
        </p:spPr>
        <p:txBody>
          <a:bodyPr lIns="0" tIns="0" rIns="0" bIns="0" rtlCol="0" anchor="t">
            <a:spAutoFit/>
          </a:bodyPr>
          <a:lstStyle/>
          <a:p>
            <a:pPr algn="l">
              <a:lnSpc>
                <a:spcPts val="7820"/>
              </a:lnSpc>
            </a:pPr>
            <a:r>
              <a:rPr lang="en-US" sz="8410" b="1">
                <a:solidFill>
                  <a:srgbClr val="70821F"/>
                </a:solidFill>
                <a:latin typeface="Times New Roman" panose="02020603050405020304" pitchFamily="18" charset="0"/>
                <a:ea typeface="Garet Bold"/>
                <a:cs typeface="Times New Roman" panose="02020603050405020304" pitchFamily="18" charset="0"/>
                <a:sym typeface="Garet Bold"/>
              </a:rPr>
              <a:t>Technology Stack</a:t>
            </a:r>
            <a:endParaRPr lang="en-US" sz="8410" b="1">
              <a:solidFill>
                <a:srgbClr val="70821F"/>
              </a:solidFill>
              <a:latin typeface="Times New Roman" panose="02020603050405020304" pitchFamily="18" charset="0"/>
              <a:ea typeface="Garet Bold"/>
              <a:cs typeface="Times New Roman" panose="02020603050405020304" pitchFamily="18" charset="0"/>
              <a:sym typeface="Garet Bold"/>
            </a:endParaRPr>
          </a:p>
        </p:txBody>
      </p:sp>
      <p:sp>
        <p:nvSpPr>
          <p:cNvPr id="10" name="TextBox 10"/>
          <p:cNvSpPr txBox="1"/>
          <p:nvPr/>
        </p:nvSpPr>
        <p:spPr>
          <a:xfrm>
            <a:off x="447634" y="1747150"/>
            <a:ext cx="12046388" cy="7607211"/>
          </a:xfrm>
          <a:prstGeom prst="rect">
            <a:avLst/>
          </a:prstGeom>
        </p:spPr>
        <p:txBody>
          <a:bodyPr lIns="0" tIns="0" rIns="0" bIns="0" rtlCol="0" anchor="t">
            <a:spAutoFit/>
          </a:bodyPr>
          <a:lstStyle/>
          <a:p>
            <a:pPr algn="just">
              <a:lnSpc>
                <a:spcPts val="3475"/>
              </a:lnSpc>
            </a:pPr>
            <a:r>
              <a:rPr lang="en-US" sz="2485" b="1" dirty="0">
                <a:solidFill>
                  <a:srgbClr val="487307"/>
                </a:solidFill>
                <a:latin typeface="Times New Roman" panose="02020603050405020304" pitchFamily="18" charset="0"/>
                <a:ea typeface="Poppins Bold"/>
                <a:cs typeface="Times New Roman" panose="02020603050405020304" pitchFamily="18" charset="0"/>
                <a:sym typeface="Poppins Bold"/>
              </a:rPr>
              <a:t>Backend: Django Framework</a:t>
            </a:r>
            <a:endParaRPr lang="en-US" sz="2485" b="1" dirty="0">
              <a:solidFill>
                <a:srgbClr val="487307"/>
              </a:solidFill>
              <a:latin typeface="Times New Roman" panose="02020603050405020304" pitchFamily="18" charset="0"/>
              <a:ea typeface="Poppins Bold"/>
              <a:cs typeface="Times New Roman" panose="02020603050405020304" pitchFamily="18" charset="0"/>
              <a:sym typeface="Poppins Bold"/>
            </a:endParaRPr>
          </a:p>
          <a:p>
            <a:pPr marL="535940" lvl="1" indent="-267970" algn="just">
              <a:lnSpc>
                <a:spcPts val="3475"/>
              </a:lnSpc>
              <a:buFont typeface="Arial" panose="020B0604020202020204"/>
              <a:buChar char="•"/>
            </a:pPr>
            <a:r>
              <a:rPr lang="en-US" sz="2485" dirty="0">
                <a:solidFill>
                  <a:srgbClr val="487307"/>
                </a:solidFill>
                <a:latin typeface="Times New Roman" panose="02020603050405020304" pitchFamily="18" charset="0"/>
                <a:ea typeface="Poppins"/>
                <a:cs typeface="Times New Roman" panose="02020603050405020304" pitchFamily="18" charset="0"/>
                <a:sym typeface="Poppins"/>
              </a:rPr>
              <a:t>Django is a high-level Python framework known for its security features, like built-in protection</a:t>
            </a:r>
            <a:endParaRPr lang="en-US" sz="2485" dirty="0">
              <a:solidFill>
                <a:srgbClr val="487307"/>
              </a:solidFill>
              <a:latin typeface="Times New Roman" panose="02020603050405020304" pitchFamily="18" charset="0"/>
              <a:ea typeface="Poppins"/>
              <a:cs typeface="Times New Roman" panose="02020603050405020304" pitchFamily="18" charset="0"/>
              <a:sym typeface="Poppins"/>
            </a:endParaRPr>
          </a:p>
          <a:p>
            <a:pPr marL="535940" lvl="1" indent="-267970" algn="just">
              <a:lnSpc>
                <a:spcPts val="3475"/>
              </a:lnSpc>
              <a:buFont typeface="Arial" panose="020B0604020202020204"/>
              <a:buChar char="•"/>
            </a:pPr>
            <a:r>
              <a:rPr lang="en-US" sz="2485" dirty="0">
                <a:solidFill>
                  <a:srgbClr val="487307"/>
                </a:solidFill>
                <a:latin typeface="Times New Roman" panose="02020603050405020304" pitchFamily="18" charset="0"/>
                <a:ea typeface="Poppins"/>
                <a:cs typeface="Times New Roman" panose="02020603050405020304" pitchFamily="18" charset="0"/>
                <a:sym typeface="Poppins"/>
              </a:rPr>
              <a:t>Its scalability allows for managing complex user interactions, such as product listings, orders, and user authentication, making it ideal for an </a:t>
            </a:r>
            <a:endParaRPr lang="en-US" sz="2485" dirty="0">
              <a:solidFill>
                <a:srgbClr val="487307"/>
              </a:solidFill>
              <a:latin typeface="Times New Roman" panose="02020603050405020304" pitchFamily="18" charset="0"/>
              <a:ea typeface="Poppins"/>
              <a:cs typeface="Times New Roman" panose="02020603050405020304" pitchFamily="18" charset="0"/>
              <a:sym typeface="Poppins"/>
            </a:endParaRPr>
          </a:p>
          <a:p>
            <a:pPr algn="just">
              <a:lnSpc>
                <a:spcPts val="3475"/>
              </a:lnSpc>
            </a:pPr>
            <a:r>
              <a:rPr lang="en-US" sz="2485" dirty="0">
                <a:solidFill>
                  <a:srgbClr val="487307"/>
                </a:solidFill>
                <a:latin typeface="Times New Roman" panose="02020603050405020304" pitchFamily="18" charset="0"/>
                <a:ea typeface="Poppins"/>
                <a:cs typeface="Times New Roman" panose="02020603050405020304" pitchFamily="18" charset="0"/>
                <a:sym typeface="Poppins"/>
              </a:rPr>
              <a:t>      e-commerce platform.</a:t>
            </a:r>
            <a:endParaRPr lang="en-US" sz="2485" dirty="0">
              <a:solidFill>
                <a:srgbClr val="487307"/>
              </a:solidFill>
              <a:latin typeface="Times New Roman" panose="02020603050405020304" pitchFamily="18" charset="0"/>
              <a:ea typeface="Poppins"/>
              <a:cs typeface="Times New Roman" panose="02020603050405020304" pitchFamily="18" charset="0"/>
              <a:sym typeface="Poppins"/>
            </a:endParaRPr>
          </a:p>
          <a:p>
            <a:pPr algn="just">
              <a:lnSpc>
                <a:spcPts val="3475"/>
              </a:lnSpc>
            </a:pPr>
            <a:r>
              <a:rPr lang="en-US" sz="2485" b="1" dirty="0">
                <a:solidFill>
                  <a:srgbClr val="487307"/>
                </a:solidFill>
                <a:latin typeface="Times New Roman" panose="02020603050405020304" pitchFamily="18" charset="0"/>
                <a:ea typeface="Poppins Bold"/>
                <a:cs typeface="Times New Roman" panose="02020603050405020304" pitchFamily="18" charset="0"/>
                <a:sym typeface="Poppins Bold"/>
              </a:rPr>
              <a:t>Frontend: HTML, CSS</a:t>
            </a:r>
            <a:endParaRPr lang="en-US" sz="2485" b="1" dirty="0">
              <a:solidFill>
                <a:srgbClr val="487307"/>
              </a:solidFill>
              <a:latin typeface="Times New Roman" panose="02020603050405020304" pitchFamily="18" charset="0"/>
              <a:ea typeface="Poppins Bold"/>
              <a:cs typeface="Times New Roman" panose="02020603050405020304" pitchFamily="18" charset="0"/>
              <a:sym typeface="Poppins Bold"/>
            </a:endParaRPr>
          </a:p>
          <a:p>
            <a:pPr marL="535940" lvl="1" indent="-267970" algn="just">
              <a:lnSpc>
                <a:spcPts val="3475"/>
              </a:lnSpc>
              <a:buFont typeface="Arial" panose="020B0604020202020204"/>
              <a:buChar char="•"/>
            </a:pPr>
            <a:r>
              <a:rPr lang="en-US" sz="2485" dirty="0">
                <a:solidFill>
                  <a:srgbClr val="487307"/>
                </a:solidFill>
                <a:latin typeface="Times New Roman" panose="02020603050405020304" pitchFamily="18" charset="0"/>
                <a:ea typeface="Poppins"/>
                <a:cs typeface="Times New Roman" panose="02020603050405020304" pitchFamily="18" charset="0"/>
                <a:sym typeface="Poppins"/>
              </a:rPr>
              <a:t>These technologies provide a responsive, modern interface that ensures the platform works seamlessly across all devices, including mobile.</a:t>
            </a:r>
            <a:endParaRPr lang="en-US" sz="2485" dirty="0">
              <a:solidFill>
                <a:srgbClr val="487307"/>
              </a:solidFill>
              <a:latin typeface="Times New Roman" panose="02020603050405020304" pitchFamily="18" charset="0"/>
              <a:ea typeface="Poppins"/>
              <a:cs typeface="Times New Roman" panose="02020603050405020304" pitchFamily="18" charset="0"/>
              <a:sym typeface="Poppins"/>
            </a:endParaRPr>
          </a:p>
          <a:p>
            <a:pPr marL="535940" lvl="1" indent="-267970" algn="just">
              <a:lnSpc>
                <a:spcPts val="3475"/>
              </a:lnSpc>
              <a:buFont typeface="Arial" panose="020B0604020202020204"/>
              <a:buChar char="•"/>
            </a:pPr>
            <a:r>
              <a:rPr lang="en-US" sz="2485" dirty="0">
                <a:solidFill>
                  <a:srgbClr val="487307"/>
                </a:solidFill>
                <a:latin typeface="Times New Roman" panose="02020603050405020304" pitchFamily="18" charset="0"/>
                <a:ea typeface="Poppins"/>
                <a:cs typeface="Times New Roman" panose="02020603050405020304" pitchFamily="18" charset="0"/>
                <a:sym typeface="Poppins"/>
              </a:rPr>
              <a:t>They enable smooth user interactions, such as browsing products and adding items to the cart, while offering flexibility for future design upgrades.</a:t>
            </a:r>
            <a:endParaRPr lang="en-US" sz="2485" dirty="0">
              <a:solidFill>
                <a:srgbClr val="487307"/>
              </a:solidFill>
              <a:latin typeface="Times New Roman" panose="02020603050405020304" pitchFamily="18" charset="0"/>
              <a:ea typeface="Poppins"/>
              <a:cs typeface="Times New Roman" panose="02020603050405020304" pitchFamily="18" charset="0"/>
              <a:sym typeface="Poppins"/>
            </a:endParaRPr>
          </a:p>
          <a:p>
            <a:pPr algn="just">
              <a:lnSpc>
                <a:spcPts val="3475"/>
              </a:lnSpc>
            </a:pPr>
            <a:r>
              <a:rPr lang="en-US" sz="2485" b="1" dirty="0">
                <a:solidFill>
                  <a:srgbClr val="487307"/>
                </a:solidFill>
                <a:latin typeface="Times New Roman" panose="02020603050405020304" pitchFamily="18" charset="0"/>
                <a:ea typeface="Poppins Bold"/>
                <a:cs typeface="Times New Roman" panose="02020603050405020304" pitchFamily="18" charset="0"/>
                <a:sym typeface="Poppins Bold"/>
              </a:rPr>
              <a:t>Database: SQLite</a:t>
            </a:r>
            <a:endParaRPr lang="en-US" sz="2485" b="1" dirty="0">
              <a:solidFill>
                <a:srgbClr val="487307"/>
              </a:solidFill>
              <a:latin typeface="Times New Roman" panose="02020603050405020304" pitchFamily="18" charset="0"/>
              <a:ea typeface="Poppins Bold"/>
              <a:cs typeface="Times New Roman" panose="02020603050405020304" pitchFamily="18" charset="0"/>
              <a:sym typeface="Poppins Bold"/>
            </a:endParaRPr>
          </a:p>
          <a:p>
            <a:pPr marL="535940" lvl="1" indent="-267970" algn="just">
              <a:lnSpc>
                <a:spcPts val="3475"/>
              </a:lnSpc>
              <a:buFont typeface="Arial" panose="020B0604020202020204"/>
              <a:buChar char="•"/>
            </a:pPr>
            <a:r>
              <a:rPr lang="en-US" sz="2485" dirty="0">
                <a:solidFill>
                  <a:srgbClr val="487307"/>
                </a:solidFill>
                <a:latin typeface="Times New Roman" panose="02020603050405020304" pitchFamily="18" charset="0"/>
                <a:ea typeface="Poppins"/>
                <a:cs typeface="Times New Roman" panose="02020603050405020304" pitchFamily="18" charset="0"/>
                <a:sym typeface="Poppins"/>
              </a:rPr>
              <a:t>SQLite is lightweight, making it efficient for managing core data like products, orders, and users in small to medium-scale projects.</a:t>
            </a:r>
            <a:endParaRPr lang="en-US" sz="2485" dirty="0">
              <a:solidFill>
                <a:srgbClr val="487307"/>
              </a:solidFill>
              <a:latin typeface="Times New Roman" panose="02020603050405020304" pitchFamily="18" charset="0"/>
              <a:ea typeface="Poppins"/>
              <a:cs typeface="Times New Roman" panose="02020603050405020304" pitchFamily="18" charset="0"/>
              <a:sym typeface="Poppins"/>
            </a:endParaRPr>
          </a:p>
          <a:p>
            <a:pPr marL="535940" lvl="1" indent="-267970" algn="just">
              <a:lnSpc>
                <a:spcPts val="3475"/>
              </a:lnSpc>
              <a:buFont typeface="Arial" panose="020B0604020202020204"/>
              <a:buChar char="•"/>
            </a:pPr>
            <a:r>
              <a:rPr lang="en-US" sz="2485" dirty="0">
                <a:solidFill>
                  <a:srgbClr val="487307"/>
                </a:solidFill>
                <a:latin typeface="Times New Roman" panose="02020603050405020304" pitchFamily="18" charset="0"/>
                <a:ea typeface="Poppins"/>
                <a:cs typeface="Times New Roman" panose="02020603050405020304" pitchFamily="18" charset="0"/>
                <a:sym typeface="Poppins"/>
              </a:rPr>
              <a:t>It's easy to set up and integrates smoothly with Django, ensuring data integrity and scalability as the platform grows.</a:t>
            </a:r>
            <a:endParaRPr lang="en-US" sz="2485" dirty="0">
              <a:solidFill>
                <a:srgbClr val="487307"/>
              </a:solidFill>
              <a:latin typeface="Times New Roman" panose="02020603050405020304" pitchFamily="18" charset="0"/>
              <a:ea typeface="Poppins"/>
              <a:cs typeface="Times New Roman" panose="02020603050405020304" pitchFamily="18" charset="0"/>
              <a:sym typeface="Poppins"/>
            </a:endParaRPr>
          </a:p>
        </p:txBody>
      </p:sp>
      <p:sp>
        <p:nvSpPr>
          <p:cNvPr id="11" name="TextBox 11"/>
          <p:cNvSpPr txBox="1"/>
          <p:nvPr/>
        </p:nvSpPr>
        <p:spPr>
          <a:xfrm>
            <a:off x="11726207" y="9585395"/>
            <a:ext cx="767816" cy="601947"/>
          </a:xfrm>
          <a:prstGeom prst="rect">
            <a:avLst/>
          </a:prstGeom>
        </p:spPr>
        <p:txBody>
          <a:bodyPr lIns="0" tIns="0" rIns="0" bIns="0" rtlCol="0" anchor="t">
            <a:spAutoFit/>
          </a:bodyPr>
          <a:lstStyle/>
          <a:p>
            <a:pPr algn="l">
              <a:lnSpc>
                <a:spcPts val="5010"/>
              </a:lnSpc>
              <a:spcBef>
                <a:spcPct val="0"/>
              </a:spcBef>
            </a:pPr>
            <a:r>
              <a:rPr lang="en-US" sz="3575" b="1">
                <a:solidFill>
                  <a:srgbClr val="487307"/>
                </a:solidFill>
                <a:latin typeface="Times New Roman" panose="02020603050405020304" pitchFamily="18" charset="0"/>
                <a:ea typeface="Garet Bold"/>
                <a:cs typeface="Times New Roman" panose="02020603050405020304" pitchFamily="18" charset="0"/>
                <a:sym typeface="Garet Bold"/>
              </a:rPr>
              <a:t>05</a:t>
            </a:r>
            <a:endParaRPr lang="en-US" sz="3575" b="1">
              <a:solidFill>
                <a:srgbClr val="487307"/>
              </a:solidFill>
              <a:latin typeface="Times New Roman" panose="02020603050405020304" pitchFamily="18" charset="0"/>
              <a:ea typeface="Garet Bold"/>
              <a:cs typeface="Times New Roman" panose="02020603050405020304" pitchFamily="18" charset="0"/>
              <a:sym typeface="Gare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5"/>
        </a:solidFill>
        <a:effectLst/>
      </p:bgPr>
    </p:bg>
    <p:spTree>
      <p:nvGrpSpPr>
        <p:cNvPr id="1" name=""/>
        <p:cNvGrpSpPr/>
        <p:nvPr/>
      </p:nvGrpSpPr>
      <p:grpSpPr>
        <a:xfrm>
          <a:off x="0" y="0"/>
          <a:ext cx="0" cy="0"/>
          <a:chOff x="0" y="0"/>
          <a:chExt cx="0" cy="0"/>
        </a:xfrm>
      </p:grpSpPr>
      <p:grpSp>
        <p:nvGrpSpPr>
          <p:cNvPr id="2" name="Group 2"/>
          <p:cNvGrpSpPr/>
          <p:nvPr/>
        </p:nvGrpSpPr>
        <p:grpSpPr>
          <a:xfrm>
            <a:off x="-171330" y="0"/>
            <a:ext cx="8461673" cy="10287000"/>
            <a:chOff x="0" y="0"/>
            <a:chExt cx="749799" cy="939089"/>
          </a:xfrm>
        </p:grpSpPr>
        <p:sp>
          <p:nvSpPr>
            <p:cNvPr id="3" name="Freeform 3"/>
            <p:cNvSpPr/>
            <p:nvPr/>
          </p:nvSpPr>
          <p:spPr>
            <a:xfrm>
              <a:off x="0" y="0"/>
              <a:ext cx="749799" cy="939089"/>
            </a:xfrm>
            <a:custGeom>
              <a:avLst/>
              <a:gdLst/>
              <a:ahLst/>
              <a:cxnLst/>
              <a:rect l="l" t="t" r="r" b="b"/>
              <a:pathLst>
                <a:path w="749799" h="939089">
                  <a:moveTo>
                    <a:pt x="0" y="0"/>
                  </a:moveTo>
                  <a:lnTo>
                    <a:pt x="749799" y="0"/>
                  </a:lnTo>
                  <a:lnTo>
                    <a:pt x="749799" y="939089"/>
                  </a:lnTo>
                  <a:lnTo>
                    <a:pt x="0" y="939089"/>
                  </a:lnTo>
                  <a:close/>
                </a:path>
              </a:pathLst>
            </a:custGeom>
            <a:blipFill>
              <a:blip r:embed="rId1"/>
              <a:stretch>
                <a:fillRect l="-12622" r="-12622"/>
              </a:stretch>
            </a:blipFill>
            <a:ln cap="sq">
              <a:noFill/>
              <a:prstDash val="solid"/>
              <a:miter/>
            </a:ln>
          </p:spPr>
          <p:txBody>
            <a:bodyPr/>
            <a:lstStyle/>
            <a:p>
              <a:endParaRPr lang="en-IN">
                <a:latin typeface="Times New Roman" panose="02020603050405020304" pitchFamily="18" charset="0"/>
                <a:cs typeface="Times New Roman" panose="02020603050405020304" pitchFamily="18" charset="0"/>
              </a:endParaRPr>
            </a:p>
          </p:txBody>
        </p:sp>
      </p:grpSp>
      <p:sp>
        <p:nvSpPr>
          <p:cNvPr id="4" name="TextBox 4"/>
          <p:cNvSpPr txBox="1"/>
          <p:nvPr/>
        </p:nvSpPr>
        <p:spPr>
          <a:xfrm>
            <a:off x="8635058" y="914846"/>
            <a:ext cx="9375538" cy="988686"/>
          </a:xfrm>
          <a:prstGeom prst="rect">
            <a:avLst/>
          </a:prstGeom>
        </p:spPr>
        <p:txBody>
          <a:bodyPr lIns="0" tIns="0" rIns="0" bIns="0" rtlCol="0" anchor="t">
            <a:spAutoFit/>
          </a:bodyPr>
          <a:lstStyle/>
          <a:p>
            <a:pPr algn="l">
              <a:lnSpc>
                <a:spcPts val="7275"/>
              </a:lnSpc>
            </a:pPr>
            <a:r>
              <a:rPr lang="en-US" sz="7820" b="1">
                <a:solidFill>
                  <a:srgbClr val="487307"/>
                </a:solidFill>
                <a:latin typeface="Times New Roman" panose="02020603050405020304" pitchFamily="18" charset="0"/>
                <a:ea typeface="Garet Bold"/>
                <a:cs typeface="Times New Roman" panose="02020603050405020304" pitchFamily="18" charset="0"/>
                <a:sym typeface="Garet Bold"/>
              </a:rPr>
              <a:t>Website Features</a:t>
            </a:r>
            <a:endParaRPr lang="en-US" sz="7820" b="1">
              <a:solidFill>
                <a:srgbClr val="487307"/>
              </a:solidFill>
              <a:latin typeface="Times New Roman" panose="02020603050405020304" pitchFamily="18" charset="0"/>
              <a:ea typeface="Garet Bold"/>
              <a:cs typeface="Times New Roman" panose="02020603050405020304" pitchFamily="18" charset="0"/>
              <a:sym typeface="Garet Bold"/>
            </a:endParaRPr>
          </a:p>
        </p:txBody>
      </p:sp>
      <p:sp>
        <p:nvSpPr>
          <p:cNvPr id="5" name="TextBox 5"/>
          <p:cNvSpPr txBox="1"/>
          <p:nvPr/>
        </p:nvSpPr>
        <p:spPr>
          <a:xfrm>
            <a:off x="8635058" y="2235385"/>
            <a:ext cx="9251552" cy="6751955"/>
          </a:xfrm>
          <a:prstGeom prst="rect">
            <a:avLst/>
          </a:prstGeom>
        </p:spPr>
        <p:txBody>
          <a:bodyPr lIns="0" tIns="0" rIns="0" bIns="0" rtlCol="0" anchor="t">
            <a:spAutoFit/>
          </a:bodyPr>
          <a:lstStyle/>
          <a:p>
            <a:pPr marL="541020" lvl="1" indent="-270510" algn="just">
              <a:lnSpc>
                <a:spcPts val="3510"/>
              </a:lnSpc>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User Authentication:</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 Secure login system with role-based access for farmers and buyers.</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a:p>
            <a:pPr marL="541020" lvl="1" indent="-270510" algn="just">
              <a:lnSpc>
                <a:spcPts val="3510"/>
              </a:lnSpc>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Product Management: </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Farmers can easily add, manage product listings, complete with images and descriptions.</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a:p>
            <a:pPr marL="541020" lvl="1" indent="-270510" algn="just">
              <a:lnSpc>
                <a:spcPts val="3510"/>
              </a:lnSpc>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Category Management:</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 Organizing products into categories (fruits, vegetables, oil, seeds/grains and Dai) for easier browsing.</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a:p>
            <a:pPr marL="541020" lvl="1" indent="-270510" algn="just">
              <a:lnSpc>
                <a:spcPts val="3510"/>
              </a:lnSpc>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Cart &amp; Checkout:</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 Buyers can add products to their cart, view total costs, and proceed to checkout for seamless transactions.</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a:p>
            <a:pPr marL="541020" lvl="1" indent="-270510" algn="just">
              <a:lnSpc>
                <a:spcPts val="3510"/>
              </a:lnSpc>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Order History: </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Users can view current order status and manage delivery details.</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a:p>
            <a:pPr marL="541020" lvl="1" indent="-270510" algn="just">
              <a:lnSpc>
                <a:spcPts val="3510"/>
              </a:lnSpc>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Review System:</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 Buyers can leave feedback on products, helping farmers improve and encouraging trust in product quality.</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p:txBody>
      </p:sp>
      <p:grpSp>
        <p:nvGrpSpPr>
          <p:cNvPr id="6" name="Group 6"/>
          <p:cNvGrpSpPr/>
          <p:nvPr/>
        </p:nvGrpSpPr>
        <p:grpSpPr>
          <a:xfrm>
            <a:off x="-171330" y="190500"/>
            <a:ext cx="1566487" cy="1195345"/>
            <a:chOff x="0" y="0"/>
            <a:chExt cx="931181" cy="483146"/>
          </a:xfrm>
        </p:grpSpPr>
        <p:sp>
          <p:nvSpPr>
            <p:cNvPr id="7" name="Freeform 7"/>
            <p:cNvSpPr/>
            <p:nvPr/>
          </p:nvSpPr>
          <p:spPr>
            <a:xfrm>
              <a:off x="0" y="0"/>
              <a:ext cx="931181" cy="483146"/>
            </a:xfrm>
            <a:custGeom>
              <a:avLst/>
              <a:gdLst/>
              <a:ahLst/>
              <a:cxnLst/>
              <a:rect l="l" t="t" r="r" b="b"/>
              <a:pathLst>
                <a:path w="931181" h="483146">
                  <a:moveTo>
                    <a:pt x="0" y="0"/>
                  </a:moveTo>
                  <a:lnTo>
                    <a:pt x="931181" y="0"/>
                  </a:lnTo>
                  <a:lnTo>
                    <a:pt x="931181" y="483146"/>
                  </a:lnTo>
                  <a:lnTo>
                    <a:pt x="0" y="483146"/>
                  </a:lnTo>
                  <a:close/>
                </a:path>
              </a:pathLst>
            </a:custGeom>
            <a:solidFill>
              <a:srgbClr val="487307"/>
            </a:solidFill>
          </p:spPr>
          <p:txBody>
            <a:bodyPr/>
            <a:lstStyle/>
            <a:p>
              <a:endParaRPr lang="en-IN">
                <a:latin typeface="Times New Roman" panose="02020603050405020304" pitchFamily="18" charset="0"/>
                <a:cs typeface="Times New Roman" panose="02020603050405020304" pitchFamily="18" charset="0"/>
              </a:endParaRPr>
            </a:p>
          </p:txBody>
        </p:sp>
        <p:sp>
          <p:nvSpPr>
            <p:cNvPr id="8" name="TextBox 8"/>
            <p:cNvSpPr txBox="1"/>
            <p:nvPr/>
          </p:nvSpPr>
          <p:spPr>
            <a:xfrm>
              <a:off x="0" y="-38100"/>
              <a:ext cx="931181" cy="521246"/>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sp>
        <p:nvSpPr>
          <p:cNvPr id="9" name="TextBox 9"/>
          <p:cNvSpPr txBox="1"/>
          <p:nvPr/>
        </p:nvSpPr>
        <p:spPr>
          <a:xfrm>
            <a:off x="260884" y="380510"/>
            <a:ext cx="767816" cy="601947"/>
          </a:xfrm>
          <a:prstGeom prst="rect">
            <a:avLst/>
          </a:prstGeom>
        </p:spPr>
        <p:txBody>
          <a:bodyPr lIns="0" tIns="0" rIns="0" bIns="0" rtlCol="0" anchor="t">
            <a:spAutoFit/>
          </a:bodyPr>
          <a:lstStyle/>
          <a:p>
            <a:pPr algn="l">
              <a:lnSpc>
                <a:spcPts val="5010"/>
              </a:lnSpc>
              <a:spcBef>
                <a:spcPct val="0"/>
              </a:spcBef>
            </a:pPr>
            <a:r>
              <a:rPr lang="en-US" sz="3575" b="1">
                <a:solidFill>
                  <a:srgbClr val="FFFCF3"/>
                </a:solidFill>
                <a:latin typeface="Times New Roman" panose="02020603050405020304" pitchFamily="18" charset="0"/>
                <a:ea typeface="Garet Bold"/>
                <a:cs typeface="Times New Roman" panose="02020603050405020304" pitchFamily="18" charset="0"/>
                <a:sym typeface="Garet Bold"/>
              </a:rPr>
              <a:t>06</a:t>
            </a:r>
            <a:endParaRPr lang="en-US" sz="3575" b="1">
              <a:solidFill>
                <a:srgbClr val="FFFCF3"/>
              </a:solidFill>
              <a:latin typeface="Times New Roman" panose="02020603050405020304" pitchFamily="18" charset="0"/>
              <a:ea typeface="Garet Bold"/>
              <a:cs typeface="Times New Roman" panose="02020603050405020304" pitchFamily="18" charset="0"/>
              <a:sym typeface="Gare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333" b="-9333"/>
            </a:stretch>
          </a:blipFill>
        </p:spPr>
        <p:txBody>
          <a:bodyPr/>
          <a:lstStyle/>
          <a:p>
            <a:endParaRPr lang="en-IN">
              <a:latin typeface="Times New Roman" panose="02020603050405020304" pitchFamily="18" charset="0"/>
              <a:cs typeface="Times New Roman" panose="02020603050405020304" pitchFamily="18" charset="0"/>
            </a:endParaRPr>
          </a:p>
        </p:txBody>
      </p:sp>
      <p:grpSp>
        <p:nvGrpSpPr>
          <p:cNvPr id="3" name="Group 3"/>
          <p:cNvGrpSpPr/>
          <p:nvPr/>
        </p:nvGrpSpPr>
        <p:grpSpPr>
          <a:xfrm>
            <a:off x="5041666" y="0"/>
            <a:ext cx="6997934" cy="1651644"/>
            <a:chOff x="0" y="0"/>
            <a:chExt cx="1843077" cy="3092087"/>
          </a:xfrm>
        </p:grpSpPr>
        <p:sp>
          <p:nvSpPr>
            <p:cNvPr id="4" name="Freeform 4"/>
            <p:cNvSpPr/>
            <p:nvPr/>
          </p:nvSpPr>
          <p:spPr>
            <a:xfrm>
              <a:off x="0" y="0"/>
              <a:ext cx="1843077" cy="3092087"/>
            </a:xfrm>
            <a:custGeom>
              <a:avLst/>
              <a:gdLst/>
              <a:ahLst/>
              <a:cxnLst/>
              <a:rect l="l" t="t" r="r" b="b"/>
              <a:pathLst>
                <a:path w="1843077" h="3092087">
                  <a:moveTo>
                    <a:pt x="53103" y="0"/>
                  </a:moveTo>
                  <a:lnTo>
                    <a:pt x="1789974" y="0"/>
                  </a:lnTo>
                  <a:cubicBezTo>
                    <a:pt x="1819302" y="0"/>
                    <a:pt x="1843077" y="23775"/>
                    <a:pt x="1843077" y="53103"/>
                  </a:cubicBezTo>
                  <a:lnTo>
                    <a:pt x="1843077" y="3038984"/>
                  </a:lnTo>
                  <a:cubicBezTo>
                    <a:pt x="1843077" y="3053068"/>
                    <a:pt x="1837483" y="3066575"/>
                    <a:pt x="1827524" y="3076534"/>
                  </a:cubicBezTo>
                  <a:cubicBezTo>
                    <a:pt x="1817565" y="3086493"/>
                    <a:pt x="1804058" y="3092087"/>
                    <a:pt x="1789974" y="3092087"/>
                  </a:cubicBezTo>
                  <a:lnTo>
                    <a:pt x="53103" y="3092087"/>
                  </a:lnTo>
                  <a:cubicBezTo>
                    <a:pt x="39019" y="3092087"/>
                    <a:pt x="25512" y="3086493"/>
                    <a:pt x="15554" y="3076534"/>
                  </a:cubicBezTo>
                  <a:cubicBezTo>
                    <a:pt x="5595" y="3066575"/>
                    <a:pt x="0" y="3053068"/>
                    <a:pt x="0" y="3038984"/>
                  </a:cubicBezTo>
                  <a:lnTo>
                    <a:pt x="0" y="53103"/>
                  </a:lnTo>
                  <a:cubicBezTo>
                    <a:pt x="0" y="39019"/>
                    <a:pt x="5595" y="25512"/>
                    <a:pt x="15554" y="15554"/>
                  </a:cubicBezTo>
                  <a:cubicBezTo>
                    <a:pt x="25512" y="5595"/>
                    <a:pt x="39019" y="0"/>
                    <a:pt x="53103" y="0"/>
                  </a:cubicBezTo>
                  <a:close/>
                </a:path>
              </a:pathLst>
            </a:custGeom>
            <a:solidFill>
              <a:srgbClr val="E18417"/>
            </a:solidFill>
            <a:ln cap="rnd">
              <a:noFill/>
              <a:prstDash val="solid"/>
              <a:round/>
            </a:ln>
          </p:spPr>
          <p:txBody>
            <a:bodyPr/>
            <a:lstStyle/>
            <a:p>
              <a:endParaRPr lang="en-IN">
                <a:latin typeface="Times New Roman" panose="02020603050405020304" pitchFamily="18" charset="0"/>
                <a:cs typeface="Times New Roman" panose="02020603050405020304" pitchFamily="18" charset="0"/>
              </a:endParaRPr>
            </a:p>
          </p:txBody>
        </p:sp>
        <p:sp>
          <p:nvSpPr>
            <p:cNvPr id="5" name="TextBox 5"/>
            <p:cNvSpPr txBox="1"/>
            <p:nvPr/>
          </p:nvSpPr>
          <p:spPr>
            <a:xfrm>
              <a:off x="0" y="-38100"/>
              <a:ext cx="1843077" cy="3130187"/>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sp>
        <p:nvSpPr>
          <p:cNvPr id="6" name="TextBox 6"/>
          <p:cNvSpPr txBox="1"/>
          <p:nvPr/>
        </p:nvSpPr>
        <p:spPr>
          <a:xfrm>
            <a:off x="5624155" y="281820"/>
            <a:ext cx="5600474" cy="1137314"/>
          </a:xfrm>
          <a:prstGeom prst="rect">
            <a:avLst/>
          </a:prstGeom>
        </p:spPr>
        <p:txBody>
          <a:bodyPr lIns="0" tIns="0" rIns="0" bIns="0" rtlCol="0" anchor="t">
            <a:spAutoFit/>
          </a:bodyPr>
          <a:lstStyle/>
          <a:p>
            <a:pPr algn="ctr">
              <a:lnSpc>
                <a:spcPts val="4315"/>
              </a:lnSpc>
            </a:pPr>
            <a:r>
              <a:rPr lang="en-US" sz="4640" b="1">
                <a:solidFill>
                  <a:srgbClr val="FFFAF5"/>
                </a:solidFill>
                <a:latin typeface="Times New Roman" panose="02020603050405020304" pitchFamily="18" charset="0"/>
                <a:ea typeface="Garet Bold"/>
                <a:cs typeface="Times New Roman" panose="02020603050405020304" pitchFamily="18" charset="0"/>
                <a:sym typeface="Garet Bold"/>
              </a:rPr>
              <a:t>User Interface Design</a:t>
            </a:r>
            <a:endParaRPr lang="en-US" sz="4640" b="1">
              <a:solidFill>
                <a:srgbClr val="FFFAF5"/>
              </a:solidFill>
              <a:latin typeface="Times New Roman" panose="02020603050405020304" pitchFamily="18" charset="0"/>
              <a:ea typeface="Garet Bold"/>
              <a:cs typeface="Times New Roman" panose="02020603050405020304" pitchFamily="18" charset="0"/>
              <a:sym typeface="Garet Bold"/>
            </a:endParaRPr>
          </a:p>
        </p:txBody>
      </p:sp>
      <p:sp>
        <p:nvSpPr>
          <p:cNvPr id="7" name="TextBox 7"/>
          <p:cNvSpPr txBox="1"/>
          <p:nvPr/>
        </p:nvSpPr>
        <p:spPr>
          <a:xfrm>
            <a:off x="17520184" y="9456547"/>
            <a:ext cx="767816" cy="601947"/>
          </a:xfrm>
          <a:prstGeom prst="rect">
            <a:avLst/>
          </a:prstGeom>
        </p:spPr>
        <p:txBody>
          <a:bodyPr lIns="0" tIns="0" rIns="0" bIns="0" rtlCol="0" anchor="t">
            <a:spAutoFit/>
          </a:bodyPr>
          <a:lstStyle/>
          <a:p>
            <a:pPr algn="l">
              <a:lnSpc>
                <a:spcPts val="5010"/>
              </a:lnSpc>
              <a:spcBef>
                <a:spcPct val="0"/>
              </a:spcBef>
            </a:pPr>
            <a:r>
              <a:rPr lang="en-US" sz="3575" b="1">
                <a:solidFill>
                  <a:srgbClr val="FFFCF3"/>
                </a:solidFill>
                <a:latin typeface="Times New Roman" panose="02020603050405020304" pitchFamily="18" charset="0"/>
                <a:ea typeface="Garet Bold"/>
                <a:cs typeface="Times New Roman" panose="02020603050405020304" pitchFamily="18" charset="0"/>
                <a:sym typeface="Garet Bold"/>
              </a:rPr>
              <a:t>07</a:t>
            </a:r>
            <a:endParaRPr lang="en-US" sz="3575" b="1">
              <a:solidFill>
                <a:srgbClr val="FFFCF3"/>
              </a:solidFill>
              <a:latin typeface="Times New Roman" panose="02020603050405020304" pitchFamily="18" charset="0"/>
              <a:ea typeface="Garet Bold"/>
              <a:cs typeface="Times New Roman" panose="02020603050405020304" pitchFamily="18" charset="0"/>
              <a:sym typeface="Garet Bold"/>
            </a:endParaRPr>
          </a:p>
        </p:txBody>
      </p:sp>
      <p:grpSp>
        <p:nvGrpSpPr>
          <p:cNvPr id="8" name="Group 8"/>
          <p:cNvGrpSpPr/>
          <p:nvPr/>
        </p:nvGrpSpPr>
        <p:grpSpPr>
          <a:xfrm>
            <a:off x="1270569" y="2238747"/>
            <a:ext cx="4961174" cy="7414378"/>
            <a:chOff x="0" y="0"/>
            <a:chExt cx="1306647" cy="1952758"/>
          </a:xfrm>
        </p:grpSpPr>
        <p:sp>
          <p:nvSpPr>
            <p:cNvPr id="9" name="Freeform 9"/>
            <p:cNvSpPr/>
            <p:nvPr/>
          </p:nvSpPr>
          <p:spPr>
            <a:xfrm>
              <a:off x="0" y="0"/>
              <a:ext cx="1306647" cy="1952758"/>
            </a:xfrm>
            <a:custGeom>
              <a:avLst/>
              <a:gdLst/>
              <a:ahLst/>
              <a:cxnLst/>
              <a:rect l="l" t="t" r="r" b="b"/>
              <a:pathLst>
                <a:path w="1306647" h="1952758">
                  <a:moveTo>
                    <a:pt x="42134" y="0"/>
                  </a:moveTo>
                  <a:lnTo>
                    <a:pt x="1264513" y="0"/>
                  </a:lnTo>
                  <a:cubicBezTo>
                    <a:pt x="1275688" y="0"/>
                    <a:pt x="1286405" y="4439"/>
                    <a:pt x="1294306" y="12341"/>
                  </a:cubicBezTo>
                  <a:cubicBezTo>
                    <a:pt x="1302208" y="20242"/>
                    <a:pt x="1306647" y="30959"/>
                    <a:pt x="1306647" y="42134"/>
                  </a:cubicBezTo>
                  <a:lnTo>
                    <a:pt x="1306647" y="1910624"/>
                  </a:lnTo>
                  <a:cubicBezTo>
                    <a:pt x="1306647" y="1921799"/>
                    <a:pt x="1302208" y="1932516"/>
                    <a:pt x="1294306" y="1940417"/>
                  </a:cubicBezTo>
                  <a:cubicBezTo>
                    <a:pt x="1286405" y="1948319"/>
                    <a:pt x="1275688" y="1952758"/>
                    <a:pt x="1264513" y="1952758"/>
                  </a:cubicBezTo>
                  <a:lnTo>
                    <a:pt x="42134" y="1952758"/>
                  </a:lnTo>
                  <a:cubicBezTo>
                    <a:pt x="30959" y="1952758"/>
                    <a:pt x="20242" y="1948319"/>
                    <a:pt x="12341" y="1940417"/>
                  </a:cubicBezTo>
                  <a:cubicBezTo>
                    <a:pt x="4439" y="1932516"/>
                    <a:pt x="0" y="1921799"/>
                    <a:pt x="0" y="1910624"/>
                  </a:cubicBezTo>
                  <a:lnTo>
                    <a:pt x="0" y="42134"/>
                  </a:lnTo>
                  <a:cubicBezTo>
                    <a:pt x="0" y="30959"/>
                    <a:pt x="4439" y="20242"/>
                    <a:pt x="12341" y="12341"/>
                  </a:cubicBezTo>
                  <a:cubicBezTo>
                    <a:pt x="20242" y="4439"/>
                    <a:pt x="30959" y="0"/>
                    <a:pt x="42134" y="0"/>
                  </a:cubicBezTo>
                  <a:close/>
                </a:path>
              </a:pathLst>
            </a:custGeom>
            <a:solidFill>
              <a:srgbClr val="487307"/>
            </a:solidFill>
            <a:ln w="38100" cap="rnd">
              <a:solidFill>
                <a:srgbClr val="FFFFFF"/>
              </a:solidFill>
              <a:prstDash val="solid"/>
              <a:round/>
            </a:ln>
          </p:spPr>
          <p:txBody>
            <a:bodyPr/>
            <a:lstStyle/>
            <a:p>
              <a:endParaRPr lang="en-IN">
                <a:latin typeface="Times New Roman" panose="02020603050405020304" pitchFamily="18" charset="0"/>
                <a:cs typeface="Times New Roman" panose="02020603050405020304" pitchFamily="18" charset="0"/>
              </a:endParaRPr>
            </a:p>
          </p:txBody>
        </p:sp>
        <p:sp>
          <p:nvSpPr>
            <p:cNvPr id="10" name="TextBox 10"/>
            <p:cNvSpPr txBox="1"/>
            <p:nvPr/>
          </p:nvSpPr>
          <p:spPr>
            <a:xfrm>
              <a:off x="0" y="-38100"/>
              <a:ext cx="1306647" cy="1990858"/>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6741774" y="2238747"/>
            <a:ext cx="4961174" cy="7414378"/>
            <a:chOff x="0" y="0"/>
            <a:chExt cx="1306647" cy="1952758"/>
          </a:xfrm>
        </p:grpSpPr>
        <p:sp>
          <p:nvSpPr>
            <p:cNvPr id="12" name="Freeform 12"/>
            <p:cNvSpPr/>
            <p:nvPr/>
          </p:nvSpPr>
          <p:spPr>
            <a:xfrm>
              <a:off x="0" y="0"/>
              <a:ext cx="1306647" cy="1952758"/>
            </a:xfrm>
            <a:custGeom>
              <a:avLst/>
              <a:gdLst/>
              <a:ahLst/>
              <a:cxnLst/>
              <a:rect l="l" t="t" r="r" b="b"/>
              <a:pathLst>
                <a:path w="1306647" h="1952758">
                  <a:moveTo>
                    <a:pt x="42134" y="0"/>
                  </a:moveTo>
                  <a:lnTo>
                    <a:pt x="1264513" y="0"/>
                  </a:lnTo>
                  <a:cubicBezTo>
                    <a:pt x="1275688" y="0"/>
                    <a:pt x="1286405" y="4439"/>
                    <a:pt x="1294306" y="12341"/>
                  </a:cubicBezTo>
                  <a:cubicBezTo>
                    <a:pt x="1302208" y="20242"/>
                    <a:pt x="1306647" y="30959"/>
                    <a:pt x="1306647" y="42134"/>
                  </a:cubicBezTo>
                  <a:lnTo>
                    <a:pt x="1306647" y="1910624"/>
                  </a:lnTo>
                  <a:cubicBezTo>
                    <a:pt x="1306647" y="1921799"/>
                    <a:pt x="1302208" y="1932516"/>
                    <a:pt x="1294306" y="1940417"/>
                  </a:cubicBezTo>
                  <a:cubicBezTo>
                    <a:pt x="1286405" y="1948319"/>
                    <a:pt x="1275688" y="1952758"/>
                    <a:pt x="1264513" y="1952758"/>
                  </a:cubicBezTo>
                  <a:lnTo>
                    <a:pt x="42134" y="1952758"/>
                  </a:lnTo>
                  <a:cubicBezTo>
                    <a:pt x="30959" y="1952758"/>
                    <a:pt x="20242" y="1948319"/>
                    <a:pt x="12341" y="1940417"/>
                  </a:cubicBezTo>
                  <a:cubicBezTo>
                    <a:pt x="4439" y="1932516"/>
                    <a:pt x="0" y="1921799"/>
                    <a:pt x="0" y="1910624"/>
                  </a:cubicBezTo>
                  <a:lnTo>
                    <a:pt x="0" y="42134"/>
                  </a:lnTo>
                  <a:cubicBezTo>
                    <a:pt x="0" y="30959"/>
                    <a:pt x="4439" y="20242"/>
                    <a:pt x="12341" y="12341"/>
                  </a:cubicBezTo>
                  <a:cubicBezTo>
                    <a:pt x="20242" y="4439"/>
                    <a:pt x="30959" y="0"/>
                    <a:pt x="42134" y="0"/>
                  </a:cubicBezTo>
                  <a:close/>
                </a:path>
              </a:pathLst>
            </a:custGeom>
            <a:solidFill>
              <a:srgbClr val="133D31"/>
            </a:solidFill>
            <a:ln w="38100" cap="rnd">
              <a:solidFill>
                <a:srgbClr val="FFFFFF"/>
              </a:solidFill>
              <a:prstDash val="solid"/>
              <a:round/>
            </a:ln>
          </p:spPr>
          <p:txBody>
            <a:bodyPr/>
            <a:lstStyle/>
            <a:p>
              <a:endParaRPr lang="en-IN">
                <a:latin typeface="Times New Roman" panose="02020603050405020304" pitchFamily="18" charset="0"/>
                <a:cs typeface="Times New Roman" panose="02020603050405020304" pitchFamily="18" charset="0"/>
              </a:endParaRPr>
            </a:p>
          </p:txBody>
        </p:sp>
        <p:sp>
          <p:nvSpPr>
            <p:cNvPr id="13" name="TextBox 13"/>
            <p:cNvSpPr txBox="1"/>
            <p:nvPr/>
          </p:nvSpPr>
          <p:spPr>
            <a:xfrm>
              <a:off x="0" y="-38100"/>
              <a:ext cx="1306647" cy="1990858"/>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14" name="Group 14"/>
          <p:cNvGrpSpPr/>
          <p:nvPr/>
        </p:nvGrpSpPr>
        <p:grpSpPr>
          <a:xfrm>
            <a:off x="12056257" y="2238747"/>
            <a:ext cx="4961174" cy="7414378"/>
            <a:chOff x="0" y="0"/>
            <a:chExt cx="1306647" cy="1952758"/>
          </a:xfrm>
        </p:grpSpPr>
        <p:sp>
          <p:nvSpPr>
            <p:cNvPr id="15" name="Freeform 15"/>
            <p:cNvSpPr/>
            <p:nvPr/>
          </p:nvSpPr>
          <p:spPr>
            <a:xfrm>
              <a:off x="0" y="0"/>
              <a:ext cx="1306647" cy="1952758"/>
            </a:xfrm>
            <a:custGeom>
              <a:avLst/>
              <a:gdLst/>
              <a:ahLst/>
              <a:cxnLst/>
              <a:rect l="l" t="t" r="r" b="b"/>
              <a:pathLst>
                <a:path w="1306647" h="1952758">
                  <a:moveTo>
                    <a:pt x="42134" y="0"/>
                  </a:moveTo>
                  <a:lnTo>
                    <a:pt x="1264513" y="0"/>
                  </a:lnTo>
                  <a:cubicBezTo>
                    <a:pt x="1275688" y="0"/>
                    <a:pt x="1286405" y="4439"/>
                    <a:pt x="1294306" y="12341"/>
                  </a:cubicBezTo>
                  <a:cubicBezTo>
                    <a:pt x="1302208" y="20242"/>
                    <a:pt x="1306647" y="30959"/>
                    <a:pt x="1306647" y="42134"/>
                  </a:cubicBezTo>
                  <a:lnTo>
                    <a:pt x="1306647" y="1910624"/>
                  </a:lnTo>
                  <a:cubicBezTo>
                    <a:pt x="1306647" y="1921799"/>
                    <a:pt x="1302208" y="1932516"/>
                    <a:pt x="1294306" y="1940417"/>
                  </a:cubicBezTo>
                  <a:cubicBezTo>
                    <a:pt x="1286405" y="1948319"/>
                    <a:pt x="1275688" y="1952758"/>
                    <a:pt x="1264513" y="1952758"/>
                  </a:cubicBezTo>
                  <a:lnTo>
                    <a:pt x="42134" y="1952758"/>
                  </a:lnTo>
                  <a:cubicBezTo>
                    <a:pt x="30959" y="1952758"/>
                    <a:pt x="20242" y="1948319"/>
                    <a:pt x="12341" y="1940417"/>
                  </a:cubicBezTo>
                  <a:cubicBezTo>
                    <a:pt x="4439" y="1932516"/>
                    <a:pt x="0" y="1921799"/>
                    <a:pt x="0" y="1910624"/>
                  </a:cubicBezTo>
                  <a:lnTo>
                    <a:pt x="0" y="42134"/>
                  </a:lnTo>
                  <a:cubicBezTo>
                    <a:pt x="0" y="30959"/>
                    <a:pt x="4439" y="20242"/>
                    <a:pt x="12341" y="12341"/>
                  </a:cubicBezTo>
                  <a:cubicBezTo>
                    <a:pt x="20242" y="4439"/>
                    <a:pt x="30959" y="0"/>
                    <a:pt x="42134" y="0"/>
                  </a:cubicBezTo>
                  <a:close/>
                </a:path>
              </a:pathLst>
            </a:custGeom>
            <a:solidFill>
              <a:srgbClr val="487307"/>
            </a:solidFill>
            <a:ln w="38100" cap="rnd">
              <a:solidFill>
                <a:srgbClr val="FFFFFF"/>
              </a:solidFill>
              <a:prstDash val="solid"/>
              <a:round/>
            </a:ln>
          </p:spPr>
          <p:txBody>
            <a:bodyPr/>
            <a:lstStyle/>
            <a:p>
              <a:endParaRPr lang="en-IN">
                <a:latin typeface="Times New Roman" panose="02020603050405020304" pitchFamily="18" charset="0"/>
                <a:cs typeface="Times New Roman" panose="02020603050405020304" pitchFamily="18" charset="0"/>
              </a:endParaRPr>
            </a:p>
          </p:txBody>
        </p:sp>
        <p:sp>
          <p:nvSpPr>
            <p:cNvPr id="16" name="TextBox 16"/>
            <p:cNvSpPr txBox="1"/>
            <p:nvPr/>
          </p:nvSpPr>
          <p:spPr>
            <a:xfrm>
              <a:off x="0" y="-38100"/>
              <a:ext cx="1306647" cy="1990858"/>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17" name="Group 17"/>
          <p:cNvGrpSpPr/>
          <p:nvPr/>
        </p:nvGrpSpPr>
        <p:grpSpPr>
          <a:xfrm>
            <a:off x="1737201" y="8504833"/>
            <a:ext cx="1512262" cy="1231467"/>
            <a:chOff x="0" y="0"/>
            <a:chExt cx="398291" cy="324337"/>
          </a:xfrm>
        </p:grpSpPr>
        <p:sp>
          <p:nvSpPr>
            <p:cNvPr id="18" name="Freeform 18"/>
            <p:cNvSpPr/>
            <p:nvPr/>
          </p:nvSpPr>
          <p:spPr>
            <a:xfrm>
              <a:off x="0" y="0"/>
              <a:ext cx="398291" cy="324337"/>
            </a:xfrm>
            <a:custGeom>
              <a:avLst/>
              <a:gdLst/>
              <a:ahLst/>
              <a:cxnLst/>
              <a:rect l="l" t="t" r="r" b="b"/>
              <a:pathLst>
                <a:path w="398291" h="324337">
                  <a:moveTo>
                    <a:pt x="117747" y="0"/>
                  </a:moveTo>
                  <a:lnTo>
                    <a:pt x="280544" y="0"/>
                  </a:lnTo>
                  <a:cubicBezTo>
                    <a:pt x="345574" y="0"/>
                    <a:pt x="398291" y="52717"/>
                    <a:pt x="398291" y="117747"/>
                  </a:cubicBezTo>
                  <a:lnTo>
                    <a:pt x="398291" y="206590"/>
                  </a:lnTo>
                  <a:cubicBezTo>
                    <a:pt x="398291" y="271620"/>
                    <a:pt x="345574" y="324337"/>
                    <a:pt x="280544" y="324337"/>
                  </a:cubicBezTo>
                  <a:lnTo>
                    <a:pt x="117747" y="324337"/>
                  </a:lnTo>
                  <a:cubicBezTo>
                    <a:pt x="52717" y="324337"/>
                    <a:pt x="0" y="271620"/>
                    <a:pt x="0" y="206590"/>
                  </a:cubicBezTo>
                  <a:lnTo>
                    <a:pt x="0" y="117747"/>
                  </a:lnTo>
                  <a:cubicBezTo>
                    <a:pt x="0" y="52717"/>
                    <a:pt x="52717" y="0"/>
                    <a:pt x="117747" y="0"/>
                  </a:cubicBezTo>
                  <a:close/>
                </a:path>
              </a:pathLst>
            </a:custGeom>
            <a:solidFill>
              <a:srgbClr val="EB9837"/>
            </a:solidFill>
            <a:ln cap="rnd">
              <a:noFill/>
              <a:prstDash val="solid"/>
              <a:round/>
            </a:ln>
          </p:spPr>
          <p:txBody>
            <a:bodyPr/>
            <a:lstStyle/>
            <a:p>
              <a:endParaRPr lang="en-IN">
                <a:latin typeface="Times New Roman" panose="02020603050405020304" pitchFamily="18" charset="0"/>
                <a:cs typeface="Times New Roman" panose="02020603050405020304" pitchFamily="18" charset="0"/>
              </a:endParaRPr>
            </a:p>
          </p:txBody>
        </p:sp>
        <p:sp>
          <p:nvSpPr>
            <p:cNvPr id="19" name="TextBox 19"/>
            <p:cNvSpPr txBox="1"/>
            <p:nvPr/>
          </p:nvSpPr>
          <p:spPr>
            <a:xfrm>
              <a:off x="0" y="-38100"/>
              <a:ext cx="398291" cy="362437"/>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20" name="Group 20"/>
          <p:cNvGrpSpPr/>
          <p:nvPr/>
        </p:nvGrpSpPr>
        <p:grpSpPr>
          <a:xfrm>
            <a:off x="7335081" y="8504833"/>
            <a:ext cx="1512262" cy="1231467"/>
            <a:chOff x="0" y="0"/>
            <a:chExt cx="398291" cy="324337"/>
          </a:xfrm>
        </p:grpSpPr>
        <p:sp>
          <p:nvSpPr>
            <p:cNvPr id="21" name="Freeform 21"/>
            <p:cNvSpPr/>
            <p:nvPr/>
          </p:nvSpPr>
          <p:spPr>
            <a:xfrm>
              <a:off x="0" y="0"/>
              <a:ext cx="398291" cy="324337"/>
            </a:xfrm>
            <a:custGeom>
              <a:avLst/>
              <a:gdLst/>
              <a:ahLst/>
              <a:cxnLst/>
              <a:rect l="l" t="t" r="r" b="b"/>
              <a:pathLst>
                <a:path w="398291" h="324337">
                  <a:moveTo>
                    <a:pt x="117747" y="0"/>
                  </a:moveTo>
                  <a:lnTo>
                    <a:pt x="280544" y="0"/>
                  </a:lnTo>
                  <a:cubicBezTo>
                    <a:pt x="345574" y="0"/>
                    <a:pt x="398291" y="52717"/>
                    <a:pt x="398291" y="117747"/>
                  </a:cubicBezTo>
                  <a:lnTo>
                    <a:pt x="398291" y="206590"/>
                  </a:lnTo>
                  <a:cubicBezTo>
                    <a:pt x="398291" y="271620"/>
                    <a:pt x="345574" y="324337"/>
                    <a:pt x="280544" y="324337"/>
                  </a:cubicBezTo>
                  <a:lnTo>
                    <a:pt x="117747" y="324337"/>
                  </a:lnTo>
                  <a:cubicBezTo>
                    <a:pt x="52717" y="324337"/>
                    <a:pt x="0" y="271620"/>
                    <a:pt x="0" y="206590"/>
                  </a:cubicBezTo>
                  <a:lnTo>
                    <a:pt x="0" y="117747"/>
                  </a:lnTo>
                  <a:cubicBezTo>
                    <a:pt x="0" y="52717"/>
                    <a:pt x="52717" y="0"/>
                    <a:pt x="117747" y="0"/>
                  </a:cubicBezTo>
                  <a:close/>
                </a:path>
              </a:pathLst>
            </a:custGeom>
            <a:solidFill>
              <a:srgbClr val="EB9837"/>
            </a:solidFill>
            <a:ln cap="rnd">
              <a:noFill/>
              <a:prstDash val="solid"/>
              <a:round/>
            </a:ln>
          </p:spPr>
          <p:txBody>
            <a:bodyPr/>
            <a:lstStyle/>
            <a:p>
              <a:endParaRPr lang="en-IN">
                <a:latin typeface="Times New Roman" panose="02020603050405020304" pitchFamily="18" charset="0"/>
                <a:cs typeface="Times New Roman" panose="02020603050405020304" pitchFamily="18" charset="0"/>
              </a:endParaRPr>
            </a:p>
          </p:txBody>
        </p:sp>
        <p:sp>
          <p:nvSpPr>
            <p:cNvPr id="22" name="TextBox 22"/>
            <p:cNvSpPr txBox="1"/>
            <p:nvPr/>
          </p:nvSpPr>
          <p:spPr>
            <a:xfrm>
              <a:off x="0" y="-38100"/>
              <a:ext cx="398291" cy="362437"/>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23" name="Group 23"/>
          <p:cNvGrpSpPr/>
          <p:nvPr/>
        </p:nvGrpSpPr>
        <p:grpSpPr>
          <a:xfrm>
            <a:off x="12747549" y="8504833"/>
            <a:ext cx="1512262" cy="1231467"/>
            <a:chOff x="0" y="0"/>
            <a:chExt cx="398291" cy="324337"/>
          </a:xfrm>
        </p:grpSpPr>
        <p:sp>
          <p:nvSpPr>
            <p:cNvPr id="24" name="Freeform 24"/>
            <p:cNvSpPr/>
            <p:nvPr/>
          </p:nvSpPr>
          <p:spPr>
            <a:xfrm>
              <a:off x="0" y="0"/>
              <a:ext cx="398291" cy="324337"/>
            </a:xfrm>
            <a:custGeom>
              <a:avLst/>
              <a:gdLst/>
              <a:ahLst/>
              <a:cxnLst/>
              <a:rect l="l" t="t" r="r" b="b"/>
              <a:pathLst>
                <a:path w="398291" h="324337">
                  <a:moveTo>
                    <a:pt x="117747" y="0"/>
                  </a:moveTo>
                  <a:lnTo>
                    <a:pt x="280544" y="0"/>
                  </a:lnTo>
                  <a:cubicBezTo>
                    <a:pt x="345574" y="0"/>
                    <a:pt x="398291" y="52717"/>
                    <a:pt x="398291" y="117747"/>
                  </a:cubicBezTo>
                  <a:lnTo>
                    <a:pt x="398291" y="206590"/>
                  </a:lnTo>
                  <a:cubicBezTo>
                    <a:pt x="398291" y="271620"/>
                    <a:pt x="345574" y="324337"/>
                    <a:pt x="280544" y="324337"/>
                  </a:cubicBezTo>
                  <a:lnTo>
                    <a:pt x="117747" y="324337"/>
                  </a:lnTo>
                  <a:cubicBezTo>
                    <a:pt x="52717" y="324337"/>
                    <a:pt x="0" y="271620"/>
                    <a:pt x="0" y="206590"/>
                  </a:cubicBezTo>
                  <a:lnTo>
                    <a:pt x="0" y="117747"/>
                  </a:lnTo>
                  <a:cubicBezTo>
                    <a:pt x="0" y="52717"/>
                    <a:pt x="52717" y="0"/>
                    <a:pt x="117747" y="0"/>
                  </a:cubicBezTo>
                  <a:close/>
                </a:path>
              </a:pathLst>
            </a:custGeom>
            <a:solidFill>
              <a:srgbClr val="EB9837"/>
            </a:solidFill>
            <a:ln cap="rnd">
              <a:noFill/>
              <a:prstDash val="solid"/>
              <a:round/>
            </a:ln>
          </p:spPr>
          <p:txBody>
            <a:bodyPr/>
            <a:lstStyle/>
            <a:p>
              <a:endParaRPr lang="en-IN">
                <a:latin typeface="Times New Roman" panose="02020603050405020304" pitchFamily="18" charset="0"/>
                <a:cs typeface="Times New Roman" panose="02020603050405020304" pitchFamily="18" charset="0"/>
              </a:endParaRPr>
            </a:p>
          </p:txBody>
        </p:sp>
        <p:sp>
          <p:nvSpPr>
            <p:cNvPr id="25" name="TextBox 25"/>
            <p:cNvSpPr txBox="1"/>
            <p:nvPr/>
          </p:nvSpPr>
          <p:spPr>
            <a:xfrm>
              <a:off x="0" y="-38100"/>
              <a:ext cx="398291" cy="362437"/>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sp>
        <p:nvSpPr>
          <p:cNvPr id="26" name="TextBox 26"/>
          <p:cNvSpPr txBox="1"/>
          <p:nvPr/>
        </p:nvSpPr>
        <p:spPr>
          <a:xfrm>
            <a:off x="2079200" y="3034340"/>
            <a:ext cx="3085904" cy="496500"/>
          </a:xfrm>
          <a:prstGeom prst="rect">
            <a:avLst/>
          </a:prstGeom>
        </p:spPr>
        <p:txBody>
          <a:bodyPr lIns="0" tIns="0" rIns="0" bIns="0" rtlCol="0" anchor="t">
            <a:spAutoFit/>
          </a:bodyPr>
          <a:lstStyle/>
          <a:p>
            <a:pPr algn="ctr">
              <a:lnSpc>
                <a:spcPts val="3650"/>
              </a:lnSpc>
            </a:pPr>
            <a:r>
              <a:rPr lang="en-US" sz="3925" b="1">
                <a:solidFill>
                  <a:srgbClr val="FFFFFF"/>
                </a:solidFill>
                <a:latin typeface="Times New Roman" panose="02020603050405020304" pitchFamily="18" charset="0"/>
                <a:ea typeface="Garet Bold"/>
                <a:cs typeface="Times New Roman" panose="02020603050405020304" pitchFamily="18" charset="0"/>
                <a:sym typeface="Garet Bold"/>
              </a:rPr>
              <a:t>Home Page</a:t>
            </a:r>
            <a:endParaRPr lang="en-US" sz="3925" b="1">
              <a:solidFill>
                <a:srgbClr val="FFFFFF"/>
              </a:solidFill>
              <a:latin typeface="Times New Roman" panose="02020603050405020304" pitchFamily="18" charset="0"/>
              <a:ea typeface="Garet Bold"/>
              <a:cs typeface="Times New Roman" panose="02020603050405020304" pitchFamily="18" charset="0"/>
              <a:sym typeface="Garet Bold"/>
            </a:endParaRPr>
          </a:p>
        </p:txBody>
      </p:sp>
      <p:sp>
        <p:nvSpPr>
          <p:cNvPr id="27" name="TextBox 27"/>
          <p:cNvSpPr txBox="1"/>
          <p:nvPr/>
        </p:nvSpPr>
        <p:spPr>
          <a:xfrm>
            <a:off x="7335081" y="3024815"/>
            <a:ext cx="3774560" cy="457638"/>
          </a:xfrm>
          <a:prstGeom prst="rect">
            <a:avLst/>
          </a:prstGeom>
        </p:spPr>
        <p:txBody>
          <a:bodyPr lIns="0" tIns="0" rIns="0" bIns="0" rtlCol="0" anchor="t">
            <a:spAutoFit/>
          </a:bodyPr>
          <a:lstStyle/>
          <a:p>
            <a:pPr algn="ctr">
              <a:lnSpc>
                <a:spcPts val="3370"/>
              </a:lnSpc>
            </a:pPr>
            <a:r>
              <a:rPr lang="en-US" sz="3625" b="1">
                <a:solidFill>
                  <a:srgbClr val="FFFAF5"/>
                </a:solidFill>
                <a:latin typeface="Times New Roman" panose="02020603050405020304" pitchFamily="18" charset="0"/>
                <a:ea typeface="Garet Bold"/>
                <a:cs typeface="Times New Roman" panose="02020603050405020304" pitchFamily="18" charset="0"/>
                <a:sym typeface="Garet Bold"/>
              </a:rPr>
              <a:t>Category Page</a:t>
            </a:r>
            <a:endParaRPr lang="en-US" sz="3625" b="1">
              <a:solidFill>
                <a:srgbClr val="FFFAF5"/>
              </a:solidFill>
              <a:latin typeface="Times New Roman" panose="02020603050405020304" pitchFamily="18" charset="0"/>
              <a:ea typeface="Garet Bold"/>
              <a:cs typeface="Times New Roman" panose="02020603050405020304" pitchFamily="18" charset="0"/>
              <a:sym typeface="Garet Bold"/>
            </a:endParaRPr>
          </a:p>
        </p:txBody>
      </p:sp>
      <p:sp>
        <p:nvSpPr>
          <p:cNvPr id="28" name="TextBox 28"/>
          <p:cNvSpPr txBox="1"/>
          <p:nvPr/>
        </p:nvSpPr>
        <p:spPr>
          <a:xfrm>
            <a:off x="1690179" y="3930128"/>
            <a:ext cx="4121955" cy="4182657"/>
          </a:xfrm>
          <a:prstGeom prst="rect">
            <a:avLst/>
          </a:prstGeom>
        </p:spPr>
        <p:txBody>
          <a:bodyPr lIns="0" tIns="0" rIns="0" bIns="0" rtlCol="0" anchor="t">
            <a:spAutoFit/>
          </a:bodyPr>
          <a:lstStyle/>
          <a:p>
            <a:pPr algn="ctr">
              <a:lnSpc>
                <a:spcPts val="2750"/>
              </a:lnSpc>
            </a:pPr>
            <a:r>
              <a:rPr lang="en-US" sz="2545" dirty="0">
                <a:solidFill>
                  <a:srgbClr val="FFFAF5"/>
                </a:solidFill>
                <a:latin typeface="Times New Roman" panose="02020603050405020304" pitchFamily="18" charset="0"/>
                <a:ea typeface="Garet"/>
                <a:cs typeface="Times New Roman" panose="02020603050405020304" pitchFamily="18" charset="0"/>
                <a:sym typeface="Garet"/>
              </a:rPr>
              <a:t>A visually captivating homepage featuring high-quality images of fresh produce and highlighted deals or seasonal products. Clear navigation with prominent categories and search functionality, enabling users to quickly find what they're looking for</a:t>
            </a:r>
            <a:endParaRPr lang="en-US" sz="2545" dirty="0">
              <a:solidFill>
                <a:srgbClr val="FFFAF5"/>
              </a:solidFill>
              <a:latin typeface="Times New Roman" panose="02020603050405020304" pitchFamily="18" charset="0"/>
              <a:ea typeface="Garet"/>
              <a:cs typeface="Times New Roman" panose="02020603050405020304" pitchFamily="18" charset="0"/>
              <a:sym typeface="Garet"/>
            </a:endParaRPr>
          </a:p>
        </p:txBody>
      </p:sp>
      <p:sp>
        <p:nvSpPr>
          <p:cNvPr id="29" name="TextBox 29"/>
          <p:cNvSpPr txBox="1"/>
          <p:nvPr/>
        </p:nvSpPr>
        <p:spPr>
          <a:xfrm>
            <a:off x="7174223" y="3920603"/>
            <a:ext cx="4050406" cy="4584231"/>
          </a:xfrm>
          <a:prstGeom prst="rect">
            <a:avLst/>
          </a:prstGeom>
        </p:spPr>
        <p:txBody>
          <a:bodyPr lIns="0" tIns="0" rIns="0" bIns="0" rtlCol="0" anchor="t">
            <a:spAutoFit/>
          </a:bodyPr>
          <a:lstStyle/>
          <a:p>
            <a:pPr algn="ctr">
              <a:lnSpc>
                <a:spcPts val="2805"/>
              </a:lnSpc>
            </a:pPr>
            <a:r>
              <a:rPr lang="en-US" sz="2600">
                <a:solidFill>
                  <a:srgbClr val="FFFAF5"/>
                </a:solidFill>
                <a:latin typeface="Times New Roman" panose="02020603050405020304" pitchFamily="18" charset="0"/>
                <a:ea typeface="Garet"/>
                <a:cs typeface="Times New Roman" panose="02020603050405020304" pitchFamily="18" charset="0"/>
                <a:sym typeface="Garet"/>
              </a:rPr>
              <a:t>Organized and intuitive, allowing users to filter products by categories (e.g., vegetables, fruits, grains/seeds, oil, dairy). </a:t>
            </a:r>
            <a:endParaRPr lang="en-US" sz="2600">
              <a:solidFill>
                <a:srgbClr val="FFFAF5"/>
              </a:solidFill>
              <a:latin typeface="Times New Roman" panose="02020603050405020304" pitchFamily="18" charset="0"/>
              <a:ea typeface="Garet"/>
              <a:cs typeface="Times New Roman" panose="02020603050405020304" pitchFamily="18" charset="0"/>
              <a:sym typeface="Garet"/>
            </a:endParaRPr>
          </a:p>
          <a:p>
            <a:pPr algn="ctr">
              <a:lnSpc>
                <a:spcPts val="2805"/>
              </a:lnSpc>
            </a:pPr>
            <a:r>
              <a:rPr lang="en-US" sz="2600">
                <a:solidFill>
                  <a:srgbClr val="FFFAF5"/>
                </a:solidFill>
                <a:latin typeface="Times New Roman" panose="02020603050405020304" pitchFamily="18" charset="0"/>
                <a:ea typeface="Garet"/>
                <a:cs typeface="Times New Roman" panose="02020603050405020304" pitchFamily="18" charset="0"/>
                <a:sym typeface="Garet"/>
              </a:rPr>
              <a:t>Additional filters for price range, location, and availability ensure buyers can find specific products with ease.</a:t>
            </a:r>
            <a:endParaRPr lang="en-US" sz="2600">
              <a:solidFill>
                <a:srgbClr val="FFFAF5"/>
              </a:solidFill>
              <a:latin typeface="Times New Roman" panose="02020603050405020304" pitchFamily="18" charset="0"/>
              <a:ea typeface="Garet"/>
              <a:cs typeface="Times New Roman" panose="02020603050405020304" pitchFamily="18" charset="0"/>
              <a:sym typeface="Garet"/>
            </a:endParaRPr>
          </a:p>
        </p:txBody>
      </p:sp>
      <p:sp>
        <p:nvSpPr>
          <p:cNvPr id="30" name="TextBox 30"/>
          <p:cNvSpPr txBox="1"/>
          <p:nvPr/>
        </p:nvSpPr>
        <p:spPr>
          <a:xfrm>
            <a:off x="12757074" y="4539728"/>
            <a:ext cx="3959589" cy="3381852"/>
          </a:xfrm>
          <a:prstGeom prst="rect">
            <a:avLst/>
          </a:prstGeom>
        </p:spPr>
        <p:txBody>
          <a:bodyPr lIns="0" tIns="0" rIns="0" bIns="0" rtlCol="0" anchor="t">
            <a:spAutoFit/>
          </a:bodyPr>
          <a:lstStyle/>
          <a:p>
            <a:pPr algn="ctr">
              <a:lnSpc>
                <a:spcPts val="2625"/>
              </a:lnSpc>
            </a:pPr>
            <a:r>
              <a:rPr lang="en-US" sz="2430">
                <a:solidFill>
                  <a:srgbClr val="FFFAF5"/>
                </a:solidFill>
                <a:latin typeface="Times New Roman" panose="02020603050405020304" pitchFamily="18" charset="0"/>
                <a:ea typeface="Garet"/>
                <a:cs typeface="Times New Roman" panose="02020603050405020304" pitchFamily="18" charset="0"/>
                <a:sym typeface="Garet"/>
              </a:rPr>
              <a:t>Comprehensive product view with high-resolution images, detailed descriptions,  and pricing.</a:t>
            </a:r>
            <a:endParaRPr lang="en-US" sz="2430">
              <a:solidFill>
                <a:srgbClr val="FFFAF5"/>
              </a:solidFill>
              <a:latin typeface="Times New Roman" panose="02020603050405020304" pitchFamily="18" charset="0"/>
              <a:ea typeface="Garet"/>
              <a:cs typeface="Times New Roman" panose="02020603050405020304" pitchFamily="18" charset="0"/>
              <a:sym typeface="Garet"/>
            </a:endParaRPr>
          </a:p>
          <a:p>
            <a:pPr algn="ctr">
              <a:lnSpc>
                <a:spcPts val="2625"/>
              </a:lnSpc>
            </a:pPr>
            <a:r>
              <a:rPr lang="en-US" sz="2430">
                <a:solidFill>
                  <a:srgbClr val="FFFAF5"/>
                </a:solidFill>
                <a:latin typeface="Times New Roman" panose="02020603050405020304" pitchFamily="18" charset="0"/>
                <a:ea typeface="Garet"/>
                <a:cs typeface="Times New Roman" panose="02020603050405020304" pitchFamily="18" charset="0"/>
                <a:sym typeface="Garet"/>
              </a:rPr>
              <a:t>User-generated reviews and ratings provide social proof</a:t>
            </a:r>
            <a:endParaRPr lang="en-US" sz="2430">
              <a:solidFill>
                <a:srgbClr val="FFFAF5"/>
              </a:solidFill>
              <a:latin typeface="Times New Roman" panose="02020603050405020304" pitchFamily="18" charset="0"/>
              <a:ea typeface="Garet"/>
              <a:cs typeface="Times New Roman" panose="02020603050405020304" pitchFamily="18" charset="0"/>
              <a:sym typeface="Garet"/>
            </a:endParaRPr>
          </a:p>
          <a:p>
            <a:pPr algn="ctr">
              <a:lnSpc>
                <a:spcPts val="2840"/>
              </a:lnSpc>
            </a:pPr>
            <a:r>
              <a:rPr lang="en-US" sz="2630">
                <a:solidFill>
                  <a:srgbClr val="FFFAF5"/>
                </a:solidFill>
                <a:latin typeface="Times New Roman" panose="02020603050405020304" pitchFamily="18" charset="0"/>
                <a:ea typeface="Garet"/>
                <a:cs typeface="Times New Roman" panose="02020603050405020304" pitchFamily="18" charset="0"/>
                <a:sym typeface="Garet"/>
              </a:rPr>
              <a:t>The page also includes stock availability</a:t>
            </a:r>
            <a:endParaRPr lang="en-US" sz="2630">
              <a:solidFill>
                <a:srgbClr val="FFFAF5"/>
              </a:solidFill>
              <a:latin typeface="Times New Roman" panose="02020603050405020304" pitchFamily="18" charset="0"/>
              <a:ea typeface="Garet"/>
              <a:cs typeface="Times New Roman" panose="02020603050405020304" pitchFamily="18" charset="0"/>
              <a:sym typeface="Garet"/>
            </a:endParaRPr>
          </a:p>
        </p:txBody>
      </p:sp>
      <p:sp>
        <p:nvSpPr>
          <p:cNvPr id="31" name="TextBox 31"/>
          <p:cNvSpPr txBox="1"/>
          <p:nvPr/>
        </p:nvSpPr>
        <p:spPr>
          <a:xfrm>
            <a:off x="12534075" y="2870093"/>
            <a:ext cx="4005536" cy="1158045"/>
          </a:xfrm>
          <a:prstGeom prst="rect">
            <a:avLst/>
          </a:prstGeom>
        </p:spPr>
        <p:txBody>
          <a:bodyPr lIns="0" tIns="0" rIns="0" bIns="0" rtlCol="0" anchor="t">
            <a:spAutoFit/>
          </a:bodyPr>
          <a:lstStyle/>
          <a:p>
            <a:pPr algn="ctr">
              <a:lnSpc>
                <a:spcPts val="4640"/>
              </a:lnSpc>
              <a:spcBef>
                <a:spcPct val="0"/>
              </a:spcBef>
            </a:pPr>
            <a:r>
              <a:rPr lang="en-US" sz="3315" b="1">
                <a:solidFill>
                  <a:srgbClr val="FFFFFF"/>
                </a:solidFill>
                <a:latin typeface="Times New Roman" panose="02020603050405020304" pitchFamily="18" charset="0"/>
                <a:ea typeface="Canva Sans Bold"/>
                <a:cs typeface="Times New Roman" panose="02020603050405020304" pitchFamily="18" charset="0"/>
                <a:sym typeface="Canva Sans Bold"/>
              </a:rPr>
              <a:t>Product Detail Page</a:t>
            </a:r>
            <a:endParaRPr lang="en-US" sz="3315" b="1">
              <a:solidFill>
                <a:srgbClr val="FFFFFF"/>
              </a:solidFill>
              <a:latin typeface="Times New Roman" panose="02020603050405020304" pitchFamily="18" charset="0"/>
              <a:ea typeface="Canva Sans Bold"/>
              <a:cs typeface="Times New Roman" panose="02020603050405020304" pitchFamily="18" charset="0"/>
              <a:sym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5"/>
        </a:solidFill>
        <a:effectLst/>
      </p:bgPr>
    </p:bg>
    <p:spTree>
      <p:nvGrpSpPr>
        <p:cNvPr id="1" name=""/>
        <p:cNvGrpSpPr/>
        <p:nvPr/>
      </p:nvGrpSpPr>
      <p:grpSpPr>
        <a:xfrm>
          <a:off x="0" y="0"/>
          <a:ext cx="0" cy="0"/>
          <a:chOff x="0" y="0"/>
          <a:chExt cx="0" cy="0"/>
        </a:xfrm>
      </p:grpSpPr>
      <p:sp>
        <p:nvSpPr>
          <p:cNvPr id="2" name="TextBox 2"/>
          <p:cNvSpPr txBox="1"/>
          <p:nvPr/>
        </p:nvSpPr>
        <p:spPr>
          <a:xfrm>
            <a:off x="607119" y="533543"/>
            <a:ext cx="10964199" cy="858520"/>
          </a:xfrm>
          <a:prstGeom prst="rect">
            <a:avLst/>
          </a:prstGeom>
        </p:spPr>
        <p:txBody>
          <a:bodyPr lIns="0" tIns="0" rIns="0" bIns="0" rtlCol="0" anchor="t">
            <a:spAutoFit/>
          </a:bodyPr>
          <a:lstStyle/>
          <a:p>
            <a:pPr algn="l">
              <a:lnSpc>
                <a:spcPts val="6695"/>
              </a:lnSpc>
            </a:pPr>
            <a:r>
              <a:rPr lang="en-US" sz="7195" b="1">
                <a:solidFill>
                  <a:srgbClr val="70821F"/>
                </a:solidFill>
                <a:latin typeface="Times New Roman" panose="02020603050405020304" pitchFamily="18" charset="0"/>
                <a:ea typeface="Garet Bold"/>
                <a:cs typeface="Times New Roman" panose="02020603050405020304" pitchFamily="18" charset="0"/>
                <a:sym typeface="Garet Bold"/>
              </a:rPr>
              <a:t>User Interface Design</a:t>
            </a:r>
            <a:endParaRPr lang="en-US" sz="7195" b="1">
              <a:solidFill>
                <a:srgbClr val="70821F"/>
              </a:solidFill>
              <a:latin typeface="Times New Roman" panose="02020603050405020304" pitchFamily="18" charset="0"/>
              <a:ea typeface="Garet Bold"/>
              <a:cs typeface="Times New Roman" panose="02020603050405020304" pitchFamily="18" charset="0"/>
              <a:sym typeface="Garet Bold"/>
            </a:endParaRPr>
          </a:p>
        </p:txBody>
      </p:sp>
      <p:sp>
        <p:nvSpPr>
          <p:cNvPr id="3" name="TextBox 3"/>
          <p:cNvSpPr txBox="1"/>
          <p:nvPr/>
        </p:nvSpPr>
        <p:spPr>
          <a:xfrm>
            <a:off x="607119" y="1886910"/>
            <a:ext cx="10194111" cy="6952542"/>
          </a:xfrm>
          <a:prstGeom prst="rect">
            <a:avLst/>
          </a:prstGeom>
        </p:spPr>
        <p:txBody>
          <a:bodyPr lIns="0" tIns="0" rIns="0" bIns="0" rtlCol="0" anchor="t">
            <a:spAutoFit/>
          </a:bodyPr>
          <a:lstStyle/>
          <a:p>
            <a:pPr algn="just">
              <a:lnSpc>
                <a:spcPts val="4240"/>
              </a:lnSpc>
            </a:pPr>
            <a:r>
              <a:rPr lang="en-US" sz="3025" b="1" dirty="0">
                <a:solidFill>
                  <a:srgbClr val="487307"/>
                </a:solidFill>
                <a:latin typeface="Times New Roman" panose="02020603050405020304" pitchFamily="18" charset="0"/>
                <a:ea typeface="Poppins Bold"/>
                <a:cs typeface="Times New Roman" panose="02020603050405020304" pitchFamily="18" charset="0"/>
                <a:sym typeface="Poppins Bold"/>
              </a:rPr>
              <a:t>Cart &amp; Checkout:</a:t>
            </a:r>
            <a:endParaRPr lang="en-US" sz="3025" b="1" dirty="0">
              <a:solidFill>
                <a:srgbClr val="487307"/>
              </a:solidFill>
              <a:latin typeface="Times New Roman" panose="02020603050405020304" pitchFamily="18" charset="0"/>
              <a:ea typeface="Poppins Bold"/>
              <a:cs typeface="Times New Roman" panose="02020603050405020304" pitchFamily="18" charset="0"/>
              <a:sym typeface="Poppins Bold"/>
            </a:endParaRPr>
          </a:p>
          <a:p>
            <a:pPr marL="653415" lvl="1" indent="-327025" algn="just">
              <a:lnSpc>
                <a:spcPts val="4240"/>
              </a:lnSpc>
              <a:buFont typeface="Arial" panose="020B0604020202020204"/>
              <a:buChar char="•"/>
            </a:pPr>
            <a:r>
              <a:rPr lang="en-US" sz="3025" dirty="0">
                <a:solidFill>
                  <a:srgbClr val="487307"/>
                </a:solidFill>
                <a:latin typeface="Times New Roman" panose="02020603050405020304" pitchFamily="18" charset="0"/>
                <a:ea typeface="Poppins"/>
                <a:cs typeface="Times New Roman" panose="02020603050405020304" pitchFamily="18" charset="0"/>
                <a:sym typeface="Poppins"/>
              </a:rPr>
              <a:t>A user-friendly cart and checkout process that allows smooth navigation from product selection to order confirmation. The cart provides a clear breakdown of item, item costs. It features a quick Edit option, allowing users to easily adjust quantities or remove items without leaving the page, ensuring a hassle-free and streamlined experience right up to the checkout step.</a:t>
            </a:r>
            <a:endParaRPr lang="en-US" sz="3025" dirty="0">
              <a:solidFill>
                <a:srgbClr val="487307"/>
              </a:solidFill>
              <a:latin typeface="Times New Roman" panose="02020603050405020304" pitchFamily="18" charset="0"/>
              <a:ea typeface="Poppins"/>
              <a:cs typeface="Times New Roman" panose="02020603050405020304" pitchFamily="18" charset="0"/>
              <a:sym typeface="Poppins"/>
            </a:endParaRPr>
          </a:p>
          <a:p>
            <a:pPr algn="just">
              <a:lnSpc>
                <a:spcPts val="4240"/>
              </a:lnSpc>
            </a:pPr>
            <a:r>
              <a:rPr lang="en-US" sz="3025" b="1" dirty="0">
                <a:solidFill>
                  <a:srgbClr val="487307"/>
                </a:solidFill>
                <a:latin typeface="Times New Roman" panose="02020603050405020304" pitchFamily="18" charset="0"/>
                <a:ea typeface="Poppins Bold"/>
                <a:cs typeface="Times New Roman" panose="02020603050405020304" pitchFamily="18" charset="0"/>
                <a:sym typeface="Poppins Bold"/>
              </a:rPr>
              <a:t>Profile:</a:t>
            </a:r>
            <a:endParaRPr lang="en-US" sz="3025" b="1" dirty="0">
              <a:solidFill>
                <a:srgbClr val="487307"/>
              </a:solidFill>
              <a:latin typeface="Times New Roman" panose="02020603050405020304" pitchFamily="18" charset="0"/>
              <a:ea typeface="Poppins Bold"/>
              <a:cs typeface="Times New Roman" panose="02020603050405020304" pitchFamily="18" charset="0"/>
              <a:sym typeface="Poppins Bold"/>
            </a:endParaRPr>
          </a:p>
          <a:p>
            <a:pPr marL="653415" lvl="1" indent="-327025" algn="just">
              <a:lnSpc>
                <a:spcPts val="4240"/>
              </a:lnSpc>
              <a:buFont typeface="Arial" panose="020B0604020202020204"/>
              <a:buChar char="•"/>
            </a:pPr>
            <a:r>
              <a:rPr lang="en-US" sz="3025" dirty="0">
                <a:solidFill>
                  <a:srgbClr val="487307"/>
                </a:solidFill>
                <a:latin typeface="Times New Roman" panose="02020603050405020304" pitchFamily="18" charset="0"/>
                <a:ea typeface="Poppins"/>
                <a:cs typeface="Times New Roman" panose="02020603050405020304" pitchFamily="18" charset="0"/>
                <a:sym typeface="Poppins"/>
              </a:rPr>
              <a:t>A personal dashboard where users can manage their profile, past orders and manage reviews they've submitted for products.</a:t>
            </a:r>
            <a:endParaRPr lang="en-US" sz="3025" dirty="0">
              <a:solidFill>
                <a:srgbClr val="487307"/>
              </a:solidFill>
              <a:latin typeface="Times New Roman" panose="02020603050405020304" pitchFamily="18" charset="0"/>
              <a:ea typeface="Poppins"/>
              <a:cs typeface="Times New Roman" panose="02020603050405020304" pitchFamily="18" charset="0"/>
              <a:sym typeface="Poppins"/>
            </a:endParaRPr>
          </a:p>
        </p:txBody>
      </p:sp>
      <p:grpSp>
        <p:nvGrpSpPr>
          <p:cNvPr id="4" name="Group 4"/>
          <p:cNvGrpSpPr/>
          <p:nvPr/>
        </p:nvGrpSpPr>
        <p:grpSpPr>
          <a:xfrm>
            <a:off x="11120242" y="333518"/>
            <a:ext cx="8225771" cy="10548449"/>
            <a:chOff x="0" y="0"/>
            <a:chExt cx="10967695" cy="14064599"/>
          </a:xfrm>
        </p:grpSpPr>
        <p:grpSp>
          <p:nvGrpSpPr>
            <p:cNvPr id="5" name="Group 5"/>
            <p:cNvGrpSpPr/>
            <p:nvPr/>
          </p:nvGrpSpPr>
          <p:grpSpPr>
            <a:xfrm>
              <a:off x="0" y="6130927"/>
              <a:ext cx="6697410" cy="66974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33857" r="-33857"/>
                </a:stretch>
              </a:blipFill>
              <a:ln w="85725" cap="sq">
                <a:solidFill>
                  <a:srgbClr val="B4C273"/>
                </a:solidFill>
                <a:prstDash val="solid"/>
                <a:miter/>
              </a:ln>
            </p:spPr>
            <p:txBody>
              <a:bodyPr/>
              <a:lstStyle/>
              <a:p>
                <a:endParaRPr lang="en-IN">
                  <a:latin typeface="Times New Roman" panose="02020603050405020304" pitchFamily="18" charset="0"/>
                  <a:cs typeface="Times New Roman" panose="02020603050405020304" pitchFamily="18" charset="0"/>
                </a:endParaRPr>
              </a:p>
            </p:txBody>
          </p:sp>
        </p:grpSp>
        <p:grpSp>
          <p:nvGrpSpPr>
            <p:cNvPr id="7" name="Group 7"/>
            <p:cNvGrpSpPr/>
            <p:nvPr/>
          </p:nvGrpSpPr>
          <p:grpSpPr>
            <a:xfrm>
              <a:off x="0" y="10572949"/>
              <a:ext cx="3491649" cy="34916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txBody>
              <a:bodyPr/>
              <a:lstStyle/>
              <a:p>
                <a:endParaRPr lang="en-IN">
                  <a:latin typeface="Times New Roman" panose="02020603050405020304" pitchFamily="18" charset="0"/>
                  <a:cs typeface="Times New Roman" panose="02020603050405020304" pitchFamily="18" charset="0"/>
                </a:endParaRP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10" name="Group 10"/>
            <p:cNvGrpSpPr/>
            <p:nvPr/>
          </p:nvGrpSpPr>
          <p:grpSpPr>
            <a:xfrm>
              <a:off x="1664322" y="0"/>
              <a:ext cx="7892689" cy="78926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
                <a:stretch>
                  <a:fillRect l="-33857" r="-33857"/>
                </a:stretch>
              </a:blipFill>
              <a:ln w="85725" cap="sq">
                <a:solidFill>
                  <a:srgbClr val="B4C273"/>
                </a:solidFill>
                <a:prstDash val="solid"/>
                <a:miter/>
              </a:ln>
            </p:spPr>
            <p:txBody>
              <a:bodyPr/>
              <a:lstStyle/>
              <a:p>
                <a:endParaRPr lang="en-IN">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8185411" y="3631025"/>
              <a:ext cx="2782284" cy="278228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txBody>
              <a:bodyPr/>
              <a:lstStyle/>
              <a:p>
                <a:endParaRPr lang="en-IN">
                  <a:latin typeface="Times New Roman" panose="02020603050405020304" pitchFamily="18" charset="0"/>
                  <a:cs typeface="Times New Roman" panose="02020603050405020304" pitchFamily="18" charset="0"/>
                </a:endParaRP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sp>
          <p:nvSpPr>
            <p:cNvPr id="15" name="TextBox 15"/>
            <p:cNvSpPr txBox="1"/>
            <p:nvPr/>
          </p:nvSpPr>
          <p:spPr>
            <a:xfrm>
              <a:off x="7673534" y="11274569"/>
              <a:ext cx="1023754" cy="780371"/>
            </a:xfrm>
            <a:prstGeom prst="rect">
              <a:avLst/>
            </a:prstGeom>
          </p:spPr>
          <p:txBody>
            <a:bodyPr lIns="0" tIns="0" rIns="0" bIns="0" rtlCol="0" anchor="t">
              <a:spAutoFit/>
            </a:bodyPr>
            <a:lstStyle/>
            <a:p>
              <a:pPr algn="l">
                <a:lnSpc>
                  <a:spcPts val="5010"/>
                </a:lnSpc>
                <a:spcBef>
                  <a:spcPct val="0"/>
                </a:spcBef>
              </a:pPr>
              <a:r>
                <a:rPr lang="en-US" sz="3575" b="1">
                  <a:solidFill>
                    <a:srgbClr val="487307"/>
                  </a:solidFill>
                  <a:latin typeface="Times New Roman" panose="02020603050405020304" pitchFamily="18" charset="0"/>
                  <a:ea typeface="Garet Bold"/>
                  <a:cs typeface="Times New Roman" panose="02020603050405020304" pitchFamily="18" charset="0"/>
                  <a:sym typeface="Garet Bold"/>
                </a:rPr>
                <a:t>08</a:t>
              </a:r>
              <a:endParaRPr lang="en-US" sz="3575" b="1">
                <a:solidFill>
                  <a:srgbClr val="487307"/>
                </a:solidFill>
                <a:latin typeface="Times New Roman" panose="02020603050405020304" pitchFamily="18" charset="0"/>
                <a:ea typeface="Garet Bold"/>
                <a:cs typeface="Times New Roman" panose="02020603050405020304" pitchFamily="18" charset="0"/>
                <a:sym typeface="Garet Bol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114300"/>
            <a:ext cx="18288001" cy="10172700"/>
            <a:chOff x="0" y="0"/>
            <a:chExt cx="4995194" cy="2537281"/>
          </a:xfrm>
        </p:grpSpPr>
        <p:sp>
          <p:nvSpPr>
            <p:cNvPr id="3" name="Freeform 3"/>
            <p:cNvSpPr/>
            <p:nvPr/>
          </p:nvSpPr>
          <p:spPr>
            <a:xfrm>
              <a:off x="0" y="0"/>
              <a:ext cx="4995194" cy="2537281"/>
            </a:xfrm>
            <a:custGeom>
              <a:avLst/>
              <a:gdLst/>
              <a:ahLst/>
              <a:cxnLst/>
              <a:rect l="l" t="t" r="r" b="b"/>
              <a:pathLst>
                <a:path w="4995194" h="2537281">
                  <a:moveTo>
                    <a:pt x="0" y="0"/>
                  </a:moveTo>
                  <a:lnTo>
                    <a:pt x="4995194" y="0"/>
                  </a:lnTo>
                  <a:lnTo>
                    <a:pt x="4995194" y="2537281"/>
                  </a:lnTo>
                  <a:lnTo>
                    <a:pt x="0" y="2537281"/>
                  </a:lnTo>
                  <a:close/>
                </a:path>
              </a:pathLst>
            </a:custGeom>
            <a:solidFill>
              <a:srgbClr val="FFEEBF">
                <a:alpha val="26667"/>
              </a:srgbClr>
            </a:solidFill>
          </p:spPr>
          <p:txBody>
            <a:bodyPr/>
            <a:lstStyle/>
            <a:p>
              <a:endParaRPr lang="en-IN">
                <a:latin typeface="Times New Roman" panose="02020603050405020304" pitchFamily="18" charset="0"/>
                <a:cs typeface="Times New Roman" panose="02020603050405020304" pitchFamily="18" charset="0"/>
              </a:endParaRPr>
            </a:p>
          </p:txBody>
        </p:sp>
        <p:sp>
          <p:nvSpPr>
            <p:cNvPr id="4" name="TextBox 4"/>
            <p:cNvSpPr txBox="1"/>
            <p:nvPr/>
          </p:nvSpPr>
          <p:spPr>
            <a:xfrm>
              <a:off x="0" y="-38100"/>
              <a:ext cx="4995194" cy="2575381"/>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4983942" y="1701919"/>
            <a:ext cx="4029026" cy="4029026"/>
            <a:chOff x="0" y="0"/>
            <a:chExt cx="6350000" cy="6350000"/>
          </a:xfrm>
        </p:grpSpPr>
        <p:sp>
          <p:nvSpPr>
            <p:cNvPr id="6" name="Freeform 6"/>
            <p:cNvSpPr/>
            <p:nvPr/>
          </p:nvSpPr>
          <p:spPr>
            <a:xfrm>
              <a:off x="0" y="0"/>
              <a:ext cx="6350000" cy="6350000"/>
            </a:xfrm>
            <a:custGeom>
              <a:avLst/>
              <a:gdLst/>
              <a:ahLst/>
              <a:cxnLst/>
              <a:rect l="l" t="t" r="r" b="b"/>
              <a:pathLst>
                <a:path w="6350000" h="6350000">
                  <a:moveTo>
                    <a:pt x="0" y="0"/>
                  </a:moveTo>
                  <a:lnTo>
                    <a:pt x="0" y="6350000"/>
                  </a:lnTo>
                  <a:lnTo>
                    <a:pt x="6350000" y="6350000"/>
                  </a:lnTo>
                  <a:cubicBezTo>
                    <a:pt x="6350000" y="2843530"/>
                    <a:pt x="3506470" y="0"/>
                    <a:pt x="0" y="0"/>
                  </a:cubicBezTo>
                  <a:close/>
                </a:path>
              </a:pathLst>
            </a:custGeom>
            <a:blipFill>
              <a:blip r:embed="rId1"/>
              <a:stretch>
                <a:fillRect l="-25000" r="-25000"/>
              </a:stretch>
            </a:blipFill>
          </p:spPr>
          <p:txBody>
            <a:bodyPr/>
            <a:lstStyle/>
            <a:p>
              <a:endParaRPr lang="en-IN">
                <a:latin typeface="Times New Roman" panose="02020603050405020304" pitchFamily="18" charset="0"/>
                <a:cs typeface="Times New Roman" panose="02020603050405020304" pitchFamily="18" charset="0"/>
              </a:endParaRPr>
            </a:p>
          </p:txBody>
        </p:sp>
      </p:grpSp>
      <p:grpSp>
        <p:nvGrpSpPr>
          <p:cNvPr id="7" name="Group 7"/>
          <p:cNvGrpSpPr/>
          <p:nvPr/>
        </p:nvGrpSpPr>
        <p:grpSpPr>
          <a:xfrm>
            <a:off x="1794441" y="5730945"/>
            <a:ext cx="3527355" cy="3527355"/>
            <a:chOff x="0" y="0"/>
            <a:chExt cx="6350000" cy="6350000"/>
          </a:xfrm>
        </p:grpSpPr>
        <p:sp>
          <p:nvSpPr>
            <p:cNvPr id="8" name="Freeform 8"/>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2"/>
              <a:stretch>
                <a:fillRect l="-25046" r="-25046"/>
              </a:stretch>
            </a:blipFill>
          </p:spPr>
          <p:txBody>
            <a:bodyPr/>
            <a:lstStyle/>
            <a:p>
              <a:endParaRPr lang="en-IN">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5293221" y="5143500"/>
            <a:ext cx="4307192" cy="4307192"/>
            <a:chOff x="0" y="0"/>
            <a:chExt cx="6350000" cy="6350000"/>
          </a:xfrm>
        </p:grpSpPr>
        <p:sp>
          <p:nvSpPr>
            <p:cNvPr id="10" name="Freeform 10"/>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3"/>
              <a:stretch>
                <a:fillRect l="-25000" r="-25000"/>
              </a:stretch>
            </a:blipFill>
          </p:spPr>
          <p:txBody>
            <a:bodyPr/>
            <a:lstStyle/>
            <a:p>
              <a:endParaRPr lang="en-IN">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794424" y="1701919"/>
            <a:ext cx="4498797" cy="4498797"/>
            <a:chOff x="0" y="0"/>
            <a:chExt cx="6350000" cy="6350000"/>
          </a:xfrm>
        </p:grpSpPr>
        <p:sp>
          <p:nvSpPr>
            <p:cNvPr id="12" name="Freeform 12"/>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4"/>
              <a:stretch>
                <a:fillRect l="-24906" r="-24906"/>
              </a:stretch>
            </a:blipFill>
          </p:spPr>
          <p:txBody>
            <a:bodyPr/>
            <a:lstStyle/>
            <a:p>
              <a:endParaRPr lang="en-IN">
                <a:latin typeface="Times New Roman" panose="02020603050405020304" pitchFamily="18" charset="0"/>
                <a:cs typeface="Times New Roman" panose="02020603050405020304" pitchFamily="18" charset="0"/>
              </a:endParaRPr>
            </a:p>
          </p:txBody>
        </p:sp>
      </p:grpSp>
      <p:grpSp>
        <p:nvGrpSpPr>
          <p:cNvPr id="13" name="Group 13"/>
          <p:cNvGrpSpPr/>
          <p:nvPr/>
        </p:nvGrpSpPr>
        <p:grpSpPr>
          <a:xfrm>
            <a:off x="2571127" y="1483545"/>
            <a:ext cx="1233759" cy="123375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txBody>
            <a:bodyPr/>
            <a:lstStyle/>
            <a:p>
              <a:endParaRPr lang="en-IN">
                <a:latin typeface="Times New Roman" panose="02020603050405020304" pitchFamily="18" charset="0"/>
                <a:cs typeface="Times New Roman" panose="02020603050405020304" pitchFamily="18" charset="0"/>
              </a:endParaRPr>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grpSp>
        <p:nvGrpSpPr>
          <p:cNvPr id="16" name="Group 16"/>
          <p:cNvGrpSpPr/>
          <p:nvPr/>
        </p:nvGrpSpPr>
        <p:grpSpPr>
          <a:xfrm>
            <a:off x="8043100" y="7494622"/>
            <a:ext cx="1233759" cy="123375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txBody>
            <a:bodyPr/>
            <a:lstStyle/>
            <a:p>
              <a:endParaRPr lang="en-IN">
                <a:latin typeface="Times New Roman" panose="02020603050405020304" pitchFamily="18" charset="0"/>
                <a:cs typeface="Times New Roman" panose="02020603050405020304" pitchFamily="18" charset="0"/>
              </a:endParaRPr>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sp>
        <p:nvSpPr>
          <p:cNvPr id="19" name="TextBox 19"/>
          <p:cNvSpPr txBox="1"/>
          <p:nvPr/>
        </p:nvSpPr>
        <p:spPr>
          <a:xfrm>
            <a:off x="10030872" y="471056"/>
            <a:ext cx="8257128" cy="1347309"/>
          </a:xfrm>
          <a:prstGeom prst="rect">
            <a:avLst/>
          </a:prstGeom>
        </p:spPr>
        <p:txBody>
          <a:bodyPr lIns="0" tIns="0" rIns="0" bIns="0" rtlCol="0" anchor="t">
            <a:spAutoFit/>
          </a:bodyPr>
          <a:lstStyle/>
          <a:p>
            <a:pPr algn="l">
              <a:lnSpc>
                <a:spcPts val="5105"/>
              </a:lnSpc>
            </a:pPr>
            <a:r>
              <a:rPr lang="en-US" sz="5490" b="1">
                <a:solidFill>
                  <a:srgbClr val="70821F"/>
                </a:solidFill>
                <a:latin typeface="Times New Roman" panose="02020603050405020304" pitchFamily="18" charset="0"/>
                <a:ea typeface="Garet Bold"/>
                <a:cs typeface="Times New Roman" panose="02020603050405020304" pitchFamily="18" charset="0"/>
                <a:sym typeface="Garet Bold"/>
              </a:rPr>
              <a:t>Models and Database Structure</a:t>
            </a:r>
            <a:endParaRPr lang="en-US" sz="5490" b="1">
              <a:solidFill>
                <a:srgbClr val="70821F"/>
              </a:solidFill>
              <a:latin typeface="Times New Roman" panose="02020603050405020304" pitchFamily="18" charset="0"/>
              <a:ea typeface="Garet Bold"/>
              <a:cs typeface="Times New Roman" panose="02020603050405020304" pitchFamily="18" charset="0"/>
              <a:sym typeface="Garet Bold"/>
            </a:endParaRPr>
          </a:p>
        </p:txBody>
      </p:sp>
      <p:sp>
        <p:nvSpPr>
          <p:cNvPr id="20" name="TextBox 20"/>
          <p:cNvSpPr txBox="1"/>
          <p:nvPr/>
        </p:nvSpPr>
        <p:spPr>
          <a:xfrm>
            <a:off x="10030872" y="2024225"/>
            <a:ext cx="7885284" cy="6319520"/>
          </a:xfrm>
          <a:prstGeom prst="rect">
            <a:avLst/>
          </a:prstGeom>
        </p:spPr>
        <p:txBody>
          <a:bodyPr lIns="0" tIns="0" rIns="0" bIns="0" rtlCol="0" anchor="t">
            <a:spAutoFit/>
          </a:bodyPr>
          <a:lstStyle/>
          <a:p>
            <a:pPr marL="542290" lvl="1" indent="-271145" algn="just">
              <a:lnSpc>
                <a:spcPts val="3520"/>
              </a:lnSpc>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Item Model:</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 Stores information about each product, including name, price, stock, and description.</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a:p>
            <a:pPr marL="542290" lvl="1" indent="-271145" algn="just">
              <a:lnSpc>
                <a:spcPts val="3520"/>
              </a:lnSpc>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Category Model:</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 Organizes products into logical groups (e.g., Dairy, Vegetables).</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a:p>
            <a:pPr marL="542290" lvl="1" indent="-271145" algn="just">
              <a:lnSpc>
                <a:spcPts val="3520"/>
              </a:lnSpc>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User Model: </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Tracks both farmer and buyer data, differentiating access rights.</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a:p>
            <a:pPr marL="542290" lvl="1" indent="-271145" algn="just">
              <a:lnSpc>
                <a:spcPts val="3520"/>
              </a:lnSpc>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Order Model: </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Manages the details of placed orders, including product, quantity, and buyer.</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a:p>
            <a:pPr marL="542290" lvl="1" indent="-271145" algn="just">
              <a:lnSpc>
                <a:spcPts val="3520"/>
              </a:lnSpc>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Transaction Model:</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 Logs payment details and statuses for each order.</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a:p>
            <a:pPr marL="542290" lvl="1" indent="-271145" algn="just">
              <a:lnSpc>
                <a:spcPts val="3520"/>
              </a:lnSpc>
              <a:spcBef>
                <a:spcPct val="0"/>
              </a:spcBef>
              <a:buFont typeface="Arial" panose="020B0604020202020204"/>
              <a:buChar char="•"/>
            </a:pPr>
            <a:r>
              <a:rPr lang="en-US" sz="2800" b="1" dirty="0">
                <a:solidFill>
                  <a:srgbClr val="487307"/>
                </a:solidFill>
                <a:latin typeface="Times New Roman" panose="02020603050405020304" pitchFamily="18" charset="0"/>
                <a:ea typeface="Poppins Bold"/>
                <a:cs typeface="Times New Roman" panose="02020603050405020304" pitchFamily="18" charset="0"/>
                <a:sym typeface="Poppins Bold"/>
              </a:rPr>
              <a:t>Review Model:</a:t>
            </a:r>
            <a:r>
              <a:rPr lang="en-US" sz="2800" dirty="0">
                <a:solidFill>
                  <a:srgbClr val="487307"/>
                </a:solidFill>
                <a:latin typeface="Times New Roman" panose="02020603050405020304" pitchFamily="18" charset="0"/>
                <a:ea typeface="Poppins"/>
                <a:cs typeface="Times New Roman" panose="02020603050405020304" pitchFamily="18" charset="0"/>
                <a:sym typeface="Poppins"/>
              </a:rPr>
              <a:t> Collects buyer feedback, ensuring transparency and trust in product quality.</a:t>
            </a: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a:p>
            <a:pPr algn="just">
              <a:lnSpc>
                <a:spcPts val="3520"/>
              </a:lnSpc>
              <a:spcBef>
                <a:spcPct val="0"/>
              </a:spcBef>
            </a:pPr>
            <a:endParaRPr lang="en-US" sz="2800" dirty="0">
              <a:solidFill>
                <a:srgbClr val="487307"/>
              </a:solidFill>
              <a:latin typeface="Times New Roman" panose="02020603050405020304" pitchFamily="18" charset="0"/>
              <a:ea typeface="Poppins"/>
              <a:cs typeface="Times New Roman" panose="02020603050405020304" pitchFamily="18" charset="0"/>
              <a:sym typeface="Poppins"/>
            </a:endParaRPr>
          </a:p>
        </p:txBody>
      </p:sp>
      <p:grpSp>
        <p:nvGrpSpPr>
          <p:cNvPr id="21" name="Group 21"/>
          <p:cNvGrpSpPr/>
          <p:nvPr/>
        </p:nvGrpSpPr>
        <p:grpSpPr>
          <a:xfrm>
            <a:off x="-28576" y="0"/>
            <a:ext cx="1997665" cy="2220712"/>
            <a:chOff x="0" y="0"/>
            <a:chExt cx="1037216" cy="584879"/>
          </a:xfrm>
        </p:grpSpPr>
        <p:sp>
          <p:nvSpPr>
            <p:cNvPr id="22" name="Freeform 22"/>
            <p:cNvSpPr/>
            <p:nvPr/>
          </p:nvSpPr>
          <p:spPr>
            <a:xfrm>
              <a:off x="0" y="0"/>
              <a:ext cx="1037216" cy="584879"/>
            </a:xfrm>
            <a:custGeom>
              <a:avLst/>
              <a:gdLst/>
              <a:ahLst/>
              <a:cxnLst/>
              <a:rect l="l" t="t" r="r" b="b"/>
              <a:pathLst>
                <a:path w="1037216" h="584879">
                  <a:moveTo>
                    <a:pt x="0" y="0"/>
                  </a:moveTo>
                  <a:lnTo>
                    <a:pt x="1037216" y="0"/>
                  </a:lnTo>
                  <a:lnTo>
                    <a:pt x="1037216" y="584879"/>
                  </a:lnTo>
                  <a:lnTo>
                    <a:pt x="0" y="584879"/>
                  </a:lnTo>
                  <a:close/>
                </a:path>
              </a:pathLst>
            </a:custGeom>
            <a:solidFill>
              <a:srgbClr val="487307"/>
            </a:solidFill>
          </p:spPr>
          <p:txBody>
            <a:bodyPr/>
            <a:lstStyle/>
            <a:p>
              <a:endParaRPr lang="en-IN">
                <a:latin typeface="Times New Roman" panose="02020603050405020304" pitchFamily="18" charset="0"/>
                <a:cs typeface="Times New Roman" panose="02020603050405020304" pitchFamily="18" charset="0"/>
              </a:endParaRPr>
            </a:p>
          </p:txBody>
        </p:sp>
        <p:sp>
          <p:nvSpPr>
            <p:cNvPr id="23" name="TextBox 23"/>
            <p:cNvSpPr txBox="1"/>
            <p:nvPr/>
          </p:nvSpPr>
          <p:spPr>
            <a:xfrm>
              <a:off x="0" y="-38100"/>
              <a:ext cx="1037216" cy="622979"/>
            </a:xfrm>
            <a:prstGeom prst="rect">
              <a:avLst/>
            </a:prstGeom>
          </p:spPr>
          <p:txBody>
            <a:bodyPr lIns="50800" tIns="50800" rIns="50800" bIns="50800" rtlCol="0" anchor="ctr"/>
            <a:lstStyle/>
            <a:p>
              <a:pPr algn="ctr">
                <a:lnSpc>
                  <a:spcPts val="2660"/>
                </a:lnSpc>
              </a:pPr>
              <a:endParaRPr>
                <a:latin typeface="Times New Roman" panose="02020603050405020304" pitchFamily="18" charset="0"/>
                <a:cs typeface="Times New Roman" panose="02020603050405020304" pitchFamily="18" charset="0"/>
              </a:endParaRPr>
            </a:p>
          </p:txBody>
        </p:sp>
      </p:grpSp>
      <p:sp>
        <p:nvSpPr>
          <p:cNvPr id="24" name="TextBox 24"/>
          <p:cNvSpPr txBox="1"/>
          <p:nvPr/>
        </p:nvSpPr>
        <p:spPr>
          <a:xfrm>
            <a:off x="689972" y="913910"/>
            <a:ext cx="767816" cy="601947"/>
          </a:xfrm>
          <a:prstGeom prst="rect">
            <a:avLst/>
          </a:prstGeom>
        </p:spPr>
        <p:txBody>
          <a:bodyPr lIns="0" tIns="0" rIns="0" bIns="0" rtlCol="0" anchor="t">
            <a:spAutoFit/>
          </a:bodyPr>
          <a:lstStyle/>
          <a:p>
            <a:pPr algn="l">
              <a:lnSpc>
                <a:spcPts val="5010"/>
              </a:lnSpc>
              <a:spcBef>
                <a:spcPct val="0"/>
              </a:spcBef>
            </a:pPr>
            <a:r>
              <a:rPr lang="en-US" sz="3575" b="1">
                <a:solidFill>
                  <a:srgbClr val="FFFCF3"/>
                </a:solidFill>
                <a:latin typeface="Times New Roman" panose="02020603050405020304" pitchFamily="18" charset="0"/>
                <a:ea typeface="Garet Bold"/>
                <a:cs typeface="Times New Roman" panose="02020603050405020304" pitchFamily="18" charset="0"/>
                <a:sym typeface="Garet Bold"/>
              </a:rPr>
              <a:t>09</a:t>
            </a:r>
            <a:endParaRPr lang="en-US" sz="3575" b="1">
              <a:solidFill>
                <a:srgbClr val="FFFCF3"/>
              </a:solidFill>
              <a:latin typeface="Times New Roman" panose="02020603050405020304" pitchFamily="18" charset="0"/>
              <a:ea typeface="Garet Bold"/>
              <a:cs typeface="Times New Roman" panose="02020603050405020304" pitchFamily="18" charset="0"/>
              <a:sym typeface="Garet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6686</Words>
  <Application>WPS Presentation</Application>
  <PresentationFormat>Custom</PresentationFormat>
  <Paragraphs>141</Paragraphs>
  <Slides>20</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20</vt:i4>
      </vt:variant>
    </vt:vector>
  </HeadingPairs>
  <TitlesOfParts>
    <vt:vector size="39" baseType="lpstr">
      <vt:lpstr>Arial</vt:lpstr>
      <vt:lpstr>SimSun</vt:lpstr>
      <vt:lpstr>Wingdings</vt:lpstr>
      <vt:lpstr>League Spartan</vt:lpstr>
      <vt:lpstr>Segoe Print</vt:lpstr>
      <vt:lpstr>Times New Roman</vt:lpstr>
      <vt:lpstr>Garet</vt:lpstr>
      <vt:lpstr>Canva Sans Bold Italics</vt:lpstr>
      <vt:lpstr>Garet Bold</vt:lpstr>
      <vt:lpstr>Poppins Bold</vt:lpstr>
      <vt:lpstr>Poppins</vt:lpstr>
      <vt:lpstr>Canva Sans</vt:lpstr>
      <vt:lpstr>Arial</vt:lpstr>
      <vt:lpstr>Canva Sans Bold</vt:lpstr>
      <vt:lpstr>Calibri</vt:lpstr>
      <vt:lpstr>Microsoft YaHei</vt:lpstr>
      <vt:lpstr>Arial Unicode MS</vt:lpstr>
      <vt:lpstr>Codec Pro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Minimalist Agrifarm Company Presentation</dc:title>
  <dc:creator/>
  <cp:lastModifiedBy>darsh</cp:lastModifiedBy>
  <cp:revision>5</cp:revision>
  <dcterms:created xsi:type="dcterms:W3CDTF">2006-08-16T00:00:00Z</dcterms:created>
  <dcterms:modified xsi:type="dcterms:W3CDTF">2025-01-07T13:41:05Z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1030B7CDB5D44B5A83779F5EB45A7C76_12</vt:lpwstr>
  </property>
  <property fmtid="{D5CDD505-2E9C-101B-9397-08002B2CF9AE}" pid="3" name="KSOProductBuildVer">
    <vt:lpwstr>2057-12.2.0.18639</vt:lpwstr>
  </property>
</Properties>
</file>